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e03bb54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2be03bb54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bbd5177e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3bbd5177e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bdad22125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2bdad22125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bdad22125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bdad22125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bdad22125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bdad22125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bbd5177e1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bbd5177e1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hyperlink" Target="https://cultuurconnect.us4.list-manage.com/subscribe?u=bb3fba7b63e044d7cd834b23e&amp;id=72ccc2463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01" y="826400"/>
            <a:ext cx="4209449" cy="431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4275" y="1876600"/>
            <a:ext cx="4464324" cy="266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5"/>
          <p:cNvCxnSpPr/>
          <p:nvPr/>
        </p:nvCxnSpPr>
        <p:spPr>
          <a:xfrm rot="10800000">
            <a:off x="241980" y="688489"/>
            <a:ext cx="2800200" cy="0"/>
          </a:xfrm>
          <a:prstGeom prst="straightConnector1">
            <a:avLst/>
          </a:prstGeom>
          <a:noFill/>
          <a:ln cap="flat" cmpd="sng" w="28575">
            <a:solidFill>
              <a:srgbClr val="FFDB0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5"/>
          <p:cNvSpPr txBox="1"/>
          <p:nvPr>
            <p:ph type="title"/>
          </p:nvPr>
        </p:nvSpPr>
        <p:spPr>
          <a:xfrm>
            <a:off x="824400" y="-207000"/>
            <a:ext cx="54435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400"/>
              <a:t>Nieuwsbrief digitaal podium</a:t>
            </a:r>
            <a:endParaRPr b="1" sz="2400"/>
          </a:p>
        </p:txBody>
      </p:sp>
      <p:sp>
        <p:nvSpPr>
          <p:cNvPr id="19" name="Google Shape;19;p5"/>
          <p:cNvSpPr txBox="1"/>
          <p:nvPr/>
        </p:nvSpPr>
        <p:spPr>
          <a:xfrm>
            <a:off x="5652550" y="326700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 u="sng">
                <a:solidFill>
                  <a:schemeClr val="hlink"/>
                </a:solidFill>
                <a:hlinkClick r:id="rId5"/>
              </a:rPr>
              <a:t>https://cultuurconnect.us4.list-manage.com/subscribe?u=bb3fba7b63e044d7cd834b23e&amp;id=72ccc24637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32316" l="0" r="0" t="13506"/>
          <a:stretch/>
        </p:blipFill>
        <p:spPr>
          <a:xfrm>
            <a:off x="0" y="1447175"/>
            <a:ext cx="9144000" cy="37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325" y="199875"/>
            <a:ext cx="2120949" cy="21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/>
          <p:nvPr/>
        </p:nvSpPr>
        <p:spPr>
          <a:xfrm>
            <a:off x="125450" y="0"/>
            <a:ext cx="7987800" cy="14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300"/>
              <a:t>Webinar ticketing zonder stroom en internet &amp; offline verkoop door derden</a:t>
            </a:r>
            <a:endParaRPr b="1" sz="3300"/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8975" y="334425"/>
            <a:ext cx="844713" cy="81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/>
        </p:nvSpPr>
        <p:spPr>
          <a:xfrm>
            <a:off x="836450" y="374400"/>
            <a:ext cx="59919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000"/>
              <a:t>Mogelijke situaties</a:t>
            </a:r>
            <a:br>
              <a:rPr b="1" lang="nl"/>
            </a:br>
            <a:br>
              <a:rPr b="1" lang="nl"/>
            </a:br>
            <a:r>
              <a:rPr b="1" lang="nl"/>
              <a:t>1. Zelf verkopen van tickets zonder stroom en internet (op locatie).</a:t>
            </a:r>
            <a:br>
              <a:rPr lang="nl"/>
            </a:br>
            <a:br>
              <a:rPr lang="nl"/>
            </a:br>
            <a:r>
              <a:rPr b="1" lang="nl"/>
              <a:t>2. Verkoop door derden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>
                <a:solidFill>
                  <a:schemeClr val="dk1"/>
                </a:solidFill>
              </a:rPr>
              <a:t>3. …</a:t>
            </a:r>
            <a:br>
              <a:rPr b="1" lang="nl">
                <a:solidFill>
                  <a:schemeClr val="dk1"/>
                </a:solidFill>
              </a:rPr>
            </a:br>
            <a:br>
              <a:rPr b="1" lang="nl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/>
        </p:nvSpPr>
        <p:spPr>
          <a:xfrm>
            <a:off x="836450" y="387000"/>
            <a:ext cx="69297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1. </a:t>
            </a:r>
            <a:r>
              <a:rPr b="1" lang="nl">
                <a:solidFill>
                  <a:schemeClr val="dk1"/>
                </a:solidFill>
              </a:rPr>
              <a:t>Zelf verkopen van tickets zonder stroom en internet (op locatie)</a:t>
            </a:r>
            <a:br>
              <a:rPr lang="nl">
                <a:solidFill>
                  <a:schemeClr val="dk1"/>
                </a:solidFill>
              </a:rPr>
            </a:br>
            <a:br>
              <a:rPr lang="nl"/>
            </a:br>
            <a:r>
              <a:rPr i="1" lang="nl" sz="1200"/>
              <a:t>Let op: Juiste inschatting aantal te verkopen tickets voorbereiden; welke kaartsoorten zijn nodig (hou het simpel); welke betaalmethode (hou het simpel).</a:t>
            </a:r>
            <a:br>
              <a:rPr i="1" lang="nl" sz="1200"/>
            </a:br>
            <a:br>
              <a:rPr b="1" lang="nl" sz="1200">
                <a:solidFill>
                  <a:schemeClr val="dk1"/>
                </a:solidFill>
              </a:rPr>
            </a:b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chemeClr val="dk1"/>
                </a:solidFill>
              </a:rPr>
              <a:t>A: Verkoop op locatie (vooraf printen van tickets)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1) 100 tickets uitgeven met betaalmethode 'op locatie', hiervan worden er 75 verkocht met cash.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2) De volgende dag annuleer je de 25 niet verkochte tickets weer op betaalmethode 'op locatie', alleen de (netto) 75 betaalde blijven in het systeem.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">
                <a:solidFill>
                  <a:schemeClr val="dk1"/>
                </a:solidFill>
              </a:rPr>
              <a:t>B: Verkoop op locatie en registreren van tickets op werkelijke betaalmethode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1) 100 tickets uitgeven met betaalmethode 'op locatie', hiervan worden er 75 verkocht met cash.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2) De volgende dag annuleer je alle 100 tickets weer op betaalmethode 'op locatie'.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</a:rPr>
              <a:t>3) Je boekt 75 tickets die de vorige dag werden verkocht, op betaalmethode cash.</a:t>
            </a:r>
            <a:br>
              <a:rPr b="1" lang="nl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/>
        </p:nvSpPr>
        <p:spPr>
          <a:xfrm>
            <a:off x="836450" y="387000"/>
            <a:ext cx="59550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2</a:t>
            </a:r>
            <a:r>
              <a:rPr b="1" lang="nl"/>
              <a:t>. V</a:t>
            </a:r>
            <a:r>
              <a:rPr b="1" lang="nl"/>
              <a:t>erkoop door derden</a:t>
            </a:r>
            <a:br>
              <a:rPr b="1" lang="nl"/>
            </a:b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nl" sz="1200">
                <a:solidFill>
                  <a:schemeClr val="dk1"/>
                </a:solidFill>
              </a:rPr>
              <a:t>Let op: Juiste inschatting aantal te verkopen tickets voorbereiden; welke kaartsoorten zijn nodig (hou het simpel); welke betaalmethode (hou het simpel).</a:t>
            </a:r>
            <a:br>
              <a:rPr b="1" lang="nl"/>
            </a:br>
            <a:br>
              <a:rPr lang="nl"/>
            </a:br>
            <a:br>
              <a:rPr lang="nl"/>
            </a:br>
            <a:r>
              <a:rPr lang="nl"/>
              <a:t>1. Zie vorige slide, mits de verrekening volgt na het event.</a:t>
            </a:r>
            <a:br>
              <a:rPr lang="nl"/>
            </a:br>
            <a:br>
              <a:rPr lang="nl"/>
            </a:br>
            <a:r>
              <a:rPr lang="nl">
                <a:solidFill>
                  <a:schemeClr val="dk1"/>
                </a:solidFill>
              </a:rPr>
              <a:t>2. De derde partij zelf tickets laten verkopen met beperkte rechten binnen Tixly op voorstellingen en betaalmethode.</a:t>
            </a:r>
            <a:br>
              <a:rPr lang="nl">
                <a:solidFill>
                  <a:schemeClr val="dk1"/>
                </a:solidFill>
              </a:rPr>
            </a:br>
            <a:r>
              <a:rPr i="1" lang="nl">
                <a:solidFill>
                  <a:srgbClr val="0000FF"/>
                </a:solidFill>
              </a:rPr>
              <a:t>→ demo</a:t>
            </a:r>
            <a:br>
              <a:rPr i="1" lang="nl">
                <a:solidFill>
                  <a:schemeClr val="dk1"/>
                </a:solidFill>
              </a:rPr>
            </a:br>
            <a:br>
              <a:rPr lang="nl">
                <a:solidFill>
                  <a:schemeClr val="dk1"/>
                </a:solidFill>
              </a:rPr>
            </a:br>
            <a:r>
              <a:rPr lang="nl">
                <a:solidFill>
                  <a:schemeClr val="dk1"/>
                </a:solidFill>
              </a:rPr>
              <a:t>3. De derde partij zelf tickets laten verkopen via een online </a:t>
            </a:r>
            <a:r>
              <a:rPr lang="nl">
                <a:solidFill>
                  <a:schemeClr val="dk1"/>
                </a:solidFill>
              </a:rPr>
              <a:t>contingent</a:t>
            </a:r>
            <a:r>
              <a:rPr lang="nl">
                <a:solidFill>
                  <a:schemeClr val="dk1"/>
                </a:solidFill>
              </a:rPr>
              <a:t>, de (e)tickets kunnen worden gemaild met betaalverzoek </a:t>
            </a:r>
            <a:r>
              <a:rPr i="1" lang="nl">
                <a:solidFill>
                  <a:srgbClr val="0000FF"/>
                </a:solidFill>
              </a:rPr>
              <a:t>→ demo</a:t>
            </a:r>
            <a:br>
              <a:rPr lang="nl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 rot="2672017">
            <a:off x="1242297" y="1529161"/>
            <a:ext cx="2084903" cy="2084903"/>
          </a:xfrm>
          <a:prstGeom prst="rect">
            <a:avLst/>
          </a:prstGeom>
          <a:noFill/>
          <a:ln cap="flat" cmpd="sng" w="28575">
            <a:solidFill>
              <a:srgbClr val="FFDB0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 b="2352" l="0" r="0" t="17066"/>
          <a:stretch/>
        </p:blipFill>
        <p:spPr>
          <a:xfrm>
            <a:off x="4572000" y="244675"/>
            <a:ext cx="4331700" cy="46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/>
          <p:nvPr/>
        </p:nvSpPr>
        <p:spPr>
          <a:xfrm>
            <a:off x="1180425" y="1485025"/>
            <a:ext cx="2208600" cy="21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Vragen?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