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2bb9b9345f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2bb9b9345f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c22308aa2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c22308aa2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bb9b9345f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bb9b9345f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Welkom op de eerste van onze drie webinars over de integratie met de uitâs. Eerst wat informatie rond wat de integratie exact inhoudt en daarna tonen we jullie hoe het werkt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c22308aa2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c22308aa2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23f37ddc46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23f37ddc4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23f37ddc46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23f37ddc46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c22308aa21_0_54: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c22308aa21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bb9b9345f4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bb9b9345f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Welkom op de eerste van onze drie webinars over de integratie met de uitâs. Eerst wat informatie rond wat de integratie exact inhoudt en daarna tonen we jullie hoe het werkt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23f37ddc46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23f37ddc4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23f37ddc46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23f37ddc46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23f37ddc46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23f37ddc46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23f37ddc4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23f37ddc4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bb9b9345f4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bb9b9345f4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bb9b9345f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bb9b9345f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23f37ddc4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23f37ddc4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c22308aa2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c22308aa2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48979b631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48979b631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23f37ddc46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23f37ddc46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c22308aa2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c22308aa2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23f37ddc46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23f37ddc4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image" Target="../media/image7.png"/><Relationship Id="rId5"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pic>
        <p:nvPicPr>
          <p:cNvPr id="57" name="Google Shape;57;p15"/>
          <p:cNvPicPr preferRelativeResize="0"/>
          <p:nvPr/>
        </p:nvPicPr>
        <p:blipFill rotWithShape="1">
          <a:blip r:embed="rId3">
            <a:alphaModFix/>
          </a:blip>
          <a:srcRect b="32316" l="0" r="0" t="13506"/>
          <a:stretch/>
        </p:blipFill>
        <p:spPr>
          <a:xfrm>
            <a:off x="0" y="1447175"/>
            <a:ext cx="9144000" cy="3715450"/>
          </a:xfrm>
          <a:prstGeom prst="rect">
            <a:avLst/>
          </a:prstGeom>
          <a:noFill/>
          <a:ln>
            <a:noFill/>
          </a:ln>
        </p:spPr>
      </p:pic>
      <p:pic>
        <p:nvPicPr>
          <p:cNvPr id="58" name="Google Shape;58;p15"/>
          <p:cNvPicPr preferRelativeResize="0"/>
          <p:nvPr/>
        </p:nvPicPr>
        <p:blipFill rotWithShape="1">
          <a:blip r:embed="rId4">
            <a:alphaModFix/>
          </a:blip>
          <a:srcRect b="0" l="0" r="0" t="0"/>
          <a:stretch/>
        </p:blipFill>
        <p:spPr>
          <a:xfrm>
            <a:off x="567325" y="199875"/>
            <a:ext cx="2120949" cy="2120975"/>
          </a:xfrm>
          <a:prstGeom prst="rect">
            <a:avLst/>
          </a:prstGeom>
          <a:noFill/>
          <a:ln>
            <a:noFill/>
          </a:ln>
        </p:spPr>
      </p:pic>
      <p:sp>
        <p:nvSpPr>
          <p:cNvPr id="59" name="Google Shape;59;p15"/>
          <p:cNvSpPr txBox="1"/>
          <p:nvPr/>
        </p:nvSpPr>
        <p:spPr>
          <a:xfrm>
            <a:off x="125450" y="0"/>
            <a:ext cx="6929700" cy="144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nl" sz="3600"/>
              <a:t>Webinar Samenverkoop</a:t>
            </a:r>
            <a:endParaRPr b="1" sz="3600"/>
          </a:p>
        </p:txBody>
      </p:sp>
      <p:pic>
        <p:nvPicPr>
          <p:cNvPr id="60" name="Google Shape;60;p15"/>
          <p:cNvPicPr preferRelativeResize="0"/>
          <p:nvPr/>
        </p:nvPicPr>
        <p:blipFill>
          <a:blip r:embed="rId5">
            <a:alphaModFix/>
          </a:blip>
          <a:stretch>
            <a:fillRect/>
          </a:stretch>
        </p:blipFill>
        <p:spPr>
          <a:xfrm>
            <a:off x="8058975" y="334425"/>
            <a:ext cx="844713" cy="8188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cxnSp>
        <p:nvCxnSpPr>
          <p:cNvPr id="128" name="Google Shape;128;p24"/>
          <p:cNvCxnSpPr/>
          <p:nvPr/>
        </p:nvCxnSpPr>
        <p:spPr>
          <a:xfrm rot="10800000">
            <a:off x="241980" y="1028689"/>
            <a:ext cx="2800200" cy="0"/>
          </a:xfrm>
          <a:prstGeom prst="straightConnector1">
            <a:avLst/>
          </a:prstGeom>
          <a:noFill/>
          <a:ln cap="flat" cmpd="sng" w="28575">
            <a:solidFill>
              <a:srgbClr val="FFDB09"/>
            </a:solidFill>
            <a:prstDash val="solid"/>
            <a:round/>
            <a:headEnd len="med" w="med" type="none"/>
            <a:tailEnd len="med" w="med" type="none"/>
          </a:ln>
        </p:spPr>
      </p:cxnSp>
      <p:sp>
        <p:nvSpPr>
          <p:cNvPr id="129" name="Google Shape;129;p24"/>
          <p:cNvSpPr txBox="1"/>
          <p:nvPr>
            <p:ph type="title"/>
          </p:nvPr>
        </p:nvSpPr>
        <p:spPr>
          <a:xfrm>
            <a:off x="824400" y="72100"/>
            <a:ext cx="65559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Werken met blokkades</a:t>
            </a:r>
            <a:endParaRPr b="1" sz="2400"/>
          </a:p>
        </p:txBody>
      </p:sp>
      <p:sp>
        <p:nvSpPr>
          <p:cNvPr id="130" name="Google Shape;130;p24"/>
          <p:cNvSpPr txBox="1"/>
          <p:nvPr>
            <p:ph idx="2" type="title"/>
          </p:nvPr>
        </p:nvSpPr>
        <p:spPr>
          <a:xfrm>
            <a:off x="824475" y="1122200"/>
            <a:ext cx="7492200" cy="25776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Char char="●"/>
            </a:pPr>
            <a:r>
              <a:rPr lang="nl" sz="1800">
                <a:solidFill>
                  <a:schemeClr val="dk1"/>
                </a:solidFill>
              </a:rPr>
              <a:t>Vanuit </a:t>
            </a:r>
            <a:r>
              <a:rPr lang="nl" sz="1800">
                <a:solidFill>
                  <a:schemeClr val="dk1"/>
                </a:solidFill>
              </a:rPr>
              <a:t>actielink verkopen op blokkade voor uitzonderlijke gevallen</a:t>
            </a:r>
            <a:endParaRPr sz="1800">
              <a:solidFill>
                <a:schemeClr val="dk1"/>
              </a:solidFill>
            </a:endParaRPr>
          </a:p>
          <a:p>
            <a:pPr indent="-342900" lvl="1" marL="914400" rtl="0" algn="l">
              <a:lnSpc>
                <a:spcPct val="150000"/>
              </a:lnSpc>
              <a:spcBef>
                <a:spcPts val="0"/>
              </a:spcBef>
              <a:spcAft>
                <a:spcPts val="0"/>
              </a:spcAft>
              <a:buClr>
                <a:schemeClr val="dk1"/>
              </a:buClr>
              <a:buSzPts val="1800"/>
              <a:buChar char="○"/>
            </a:pPr>
            <a:r>
              <a:rPr lang="nl" sz="1800">
                <a:solidFill>
                  <a:schemeClr val="dk1"/>
                </a:solidFill>
              </a:rPr>
              <a:t>let op sterke beperking van functionaliteiten: uitpasintegratie niet mogelijk op deze manier </a:t>
            </a:r>
            <a:endParaRPr sz="1800">
              <a:solidFill>
                <a:schemeClr val="dk1"/>
              </a:solidFill>
            </a:endParaRPr>
          </a:p>
        </p:txBody>
      </p:sp>
      <p:pic>
        <p:nvPicPr>
          <p:cNvPr id="131" name="Google Shape;131;p24"/>
          <p:cNvPicPr preferRelativeResize="0"/>
          <p:nvPr/>
        </p:nvPicPr>
        <p:blipFill>
          <a:blip r:embed="rId3">
            <a:alphaModFix/>
          </a:blip>
          <a:stretch>
            <a:fillRect/>
          </a:stretch>
        </p:blipFill>
        <p:spPr>
          <a:xfrm>
            <a:off x="325875" y="2799525"/>
            <a:ext cx="8492249" cy="119285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5"/>
          <p:cNvPicPr preferRelativeResize="0"/>
          <p:nvPr/>
        </p:nvPicPr>
        <p:blipFill rotWithShape="1">
          <a:blip r:embed="rId3">
            <a:alphaModFix/>
          </a:blip>
          <a:srcRect b="0" l="13598" r="13605" t="0"/>
          <a:stretch/>
        </p:blipFill>
        <p:spPr>
          <a:xfrm>
            <a:off x="240300" y="244675"/>
            <a:ext cx="8663393" cy="3184324"/>
          </a:xfrm>
          <a:prstGeom prst="rect">
            <a:avLst/>
          </a:prstGeom>
          <a:noFill/>
          <a:ln>
            <a:noFill/>
          </a:ln>
        </p:spPr>
      </p:pic>
      <p:sp>
        <p:nvSpPr>
          <p:cNvPr id="137" name="Google Shape;137;p25"/>
          <p:cNvSpPr/>
          <p:nvPr/>
        </p:nvSpPr>
        <p:spPr>
          <a:xfrm rot="2672601">
            <a:off x="1173176" y="3529047"/>
            <a:ext cx="1144489" cy="1144489"/>
          </a:xfrm>
          <a:prstGeom prst="rect">
            <a:avLst/>
          </a:prstGeom>
          <a:noFill/>
          <a:ln cap="flat" cmpd="sng" w="28575">
            <a:solidFill>
              <a:srgbClr val="FFDB0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5"/>
          <p:cNvSpPr txBox="1"/>
          <p:nvPr/>
        </p:nvSpPr>
        <p:spPr>
          <a:xfrm>
            <a:off x="929475" y="3298475"/>
            <a:ext cx="1632000" cy="160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 sz="4000">
                <a:solidFill>
                  <a:srgbClr val="FFDB09"/>
                </a:solidFill>
              </a:rPr>
              <a:t>2</a:t>
            </a:r>
            <a:endParaRPr sz="4000">
              <a:solidFill>
                <a:srgbClr val="FFDB09"/>
              </a:solidFill>
            </a:endParaRPr>
          </a:p>
        </p:txBody>
      </p:sp>
      <p:sp>
        <p:nvSpPr>
          <p:cNvPr id="139" name="Google Shape;139;p25"/>
          <p:cNvSpPr txBox="1"/>
          <p:nvPr/>
        </p:nvSpPr>
        <p:spPr>
          <a:xfrm>
            <a:off x="2950200" y="3298500"/>
            <a:ext cx="6297300" cy="1605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b="1" lang="nl" sz="3400">
                <a:solidFill>
                  <a:schemeClr val="dk1"/>
                </a:solidFill>
              </a:rPr>
              <a:t>Gedeelde abonnementen en vriendenpassen </a:t>
            </a:r>
            <a:endParaRPr b="1" sz="34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cxnSp>
        <p:nvCxnSpPr>
          <p:cNvPr id="144" name="Google Shape;144;p26"/>
          <p:cNvCxnSpPr/>
          <p:nvPr/>
        </p:nvCxnSpPr>
        <p:spPr>
          <a:xfrm rot="10800000">
            <a:off x="241980" y="1028689"/>
            <a:ext cx="2800200" cy="0"/>
          </a:xfrm>
          <a:prstGeom prst="straightConnector1">
            <a:avLst/>
          </a:prstGeom>
          <a:noFill/>
          <a:ln cap="flat" cmpd="sng" w="28575">
            <a:solidFill>
              <a:srgbClr val="FFDB09"/>
            </a:solidFill>
            <a:prstDash val="solid"/>
            <a:round/>
            <a:headEnd len="med" w="med" type="none"/>
            <a:tailEnd len="med" w="med" type="none"/>
          </a:ln>
        </p:spPr>
      </p:cxnSp>
      <p:sp>
        <p:nvSpPr>
          <p:cNvPr id="145" name="Google Shape;145;p26"/>
          <p:cNvSpPr txBox="1"/>
          <p:nvPr>
            <p:ph type="title"/>
          </p:nvPr>
        </p:nvSpPr>
        <p:spPr>
          <a:xfrm>
            <a:off x="824400" y="72100"/>
            <a:ext cx="61038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Abonnementen/vriendenpas</a:t>
            </a:r>
            <a:endParaRPr b="1" sz="2400"/>
          </a:p>
        </p:txBody>
      </p:sp>
      <p:sp>
        <p:nvSpPr>
          <p:cNvPr id="146" name="Google Shape;146;p26"/>
          <p:cNvSpPr txBox="1"/>
          <p:nvPr>
            <p:ph idx="2" type="title"/>
          </p:nvPr>
        </p:nvSpPr>
        <p:spPr>
          <a:xfrm>
            <a:off x="824475" y="1122200"/>
            <a:ext cx="7492200" cy="2577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nl" sz="1500"/>
              <a:t>Een gedeeld evenement opnemen in je abonnement waarbij een andere organisatie het evenement beheert?</a:t>
            </a:r>
            <a:endParaRPr sz="1500"/>
          </a:p>
          <a:p>
            <a:pPr indent="-323850" lvl="0" marL="457200" rtl="0" algn="l">
              <a:lnSpc>
                <a:spcPct val="150000"/>
              </a:lnSpc>
              <a:spcBef>
                <a:spcPts val="0"/>
              </a:spcBef>
              <a:spcAft>
                <a:spcPts val="0"/>
              </a:spcAft>
              <a:buSzPts val="1500"/>
              <a:buChar char="●"/>
            </a:pPr>
            <a:r>
              <a:rPr lang="nl" sz="1500"/>
              <a:t>Verkopende organisatie moet de kaartsoort ABO delen met de beherende organisatie. Hiervoor contacteer je Cultuurconnect. </a:t>
            </a:r>
            <a:endParaRPr sz="1500"/>
          </a:p>
          <a:p>
            <a:pPr indent="-323850" lvl="0" marL="457200" rtl="0" algn="l">
              <a:lnSpc>
                <a:spcPct val="150000"/>
              </a:lnSpc>
              <a:spcBef>
                <a:spcPts val="0"/>
              </a:spcBef>
              <a:spcAft>
                <a:spcPts val="0"/>
              </a:spcAft>
              <a:buSzPts val="1500"/>
              <a:buChar char="●"/>
            </a:pPr>
            <a:r>
              <a:rPr lang="nl" sz="1500"/>
              <a:t>De kaartsoort ABO moet toegevoegd worden op het evenement door de beherende organisatie. Vanaf dan kan het toegevoegd worden aan je abonnement.</a:t>
            </a:r>
            <a:endParaRPr sz="1500"/>
          </a:p>
          <a:p>
            <a:pPr indent="0" lvl="0" marL="914400" rtl="0" algn="l">
              <a:lnSpc>
                <a:spcPct val="150000"/>
              </a:lnSpc>
              <a:spcBef>
                <a:spcPts val="0"/>
              </a:spcBef>
              <a:spcAft>
                <a:spcPts val="0"/>
              </a:spcAft>
              <a:buNone/>
            </a:pPr>
            <a:r>
              <a:t/>
            </a:r>
            <a:endParaRPr sz="1500"/>
          </a:p>
        </p:txBody>
      </p:sp>
      <p:pic>
        <p:nvPicPr>
          <p:cNvPr id="147" name="Google Shape;147;p26"/>
          <p:cNvPicPr preferRelativeResize="0"/>
          <p:nvPr/>
        </p:nvPicPr>
        <p:blipFill>
          <a:blip r:embed="rId3">
            <a:alphaModFix/>
          </a:blip>
          <a:stretch>
            <a:fillRect/>
          </a:stretch>
        </p:blipFill>
        <p:spPr>
          <a:xfrm>
            <a:off x="3320600" y="3507922"/>
            <a:ext cx="5409548" cy="133597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cxnSp>
        <p:nvCxnSpPr>
          <p:cNvPr id="152" name="Google Shape;152;p27"/>
          <p:cNvCxnSpPr/>
          <p:nvPr/>
        </p:nvCxnSpPr>
        <p:spPr>
          <a:xfrm rot="10800000">
            <a:off x="241980" y="1028689"/>
            <a:ext cx="2800200" cy="0"/>
          </a:xfrm>
          <a:prstGeom prst="straightConnector1">
            <a:avLst/>
          </a:prstGeom>
          <a:noFill/>
          <a:ln cap="flat" cmpd="sng" w="28575">
            <a:solidFill>
              <a:srgbClr val="FFDB09"/>
            </a:solidFill>
            <a:prstDash val="solid"/>
            <a:round/>
            <a:headEnd len="med" w="med" type="none"/>
            <a:tailEnd len="med" w="med" type="none"/>
          </a:ln>
        </p:spPr>
      </p:cxnSp>
      <p:sp>
        <p:nvSpPr>
          <p:cNvPr id="153" name="Google Shape;153;p27"/>
          <p:cNvSpPr txBox="1"/>
          <p:nvPr>
            <p:ph type="title"/>
          </p:nvPr>
        </p:nvSpPr>
        <p:spPr>
          <a:xfrm>
            <a:off x="824400" y="72100"/>
            <a:ext cx="61038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Abonnementen/vriendenpas</a:t>
            </a:r>
            <a:endParaRPr b="1" sz="2400"/>
          </a:p>
        </p:txBody>
      </p:sp>
      <p:sp>
        <p:nvSpPr>
          <p:cNvPr id="154" name="Google Shape;154;p27"/>
          <p:cNvSpPr txBox="1"/>
          <p:nvPr>
            <p:ph idx="2" type="title"/>
          </p:nvPr>
        </p:nvSpPr>
        <p:spPr>
          <a:xfrm>
            <a:off x="824475" y="1122200"/>
            <a:ext cx="7492200" cy="2577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nl" sz="1500"/>
              <a:t>Een gedeeld evenement opnemen in je lidmaatschap waarbij een andere organisatie het evenement beheert?</a:t>
            </a:r>
            <a:endParaRPr sz="1500"/>
          </a:p>
          <a:p>
            <a:pPr indent="-323850" lvl="0" marL="457200" rtl="0" algn="l">
              <a:lnSpc>
                <a:spcPct val="150000"/>
              </a:lnSpc>
              <a:spcBef>
                <a:spcPts val="0"/>
              </a:spcBef>
              <a:spcAft>
                <a:spcPts val="0"/>
              </a:spcAft>
              <a:buSzPts val="1500"/>
              <a:buChar char="●"/>
            </a:pPr>
            <a:r>
              <a:rPr lang="nl" sz="1500"/>
              <a:t>Verkopende organisatie moet het klantenlabel én de kaartsoort delen met de beherende organisatie. Hiervoor contacteer je Cultuurconnect. </a:t>
            </a:r>
            <a:endParaRPr sz="1500"/>
          </a:p>
          <a:p>
            <a:pPr indent="-323850" lvl="0" marL="457200" rtl="0" algn="l">
              <a:lnSpc>
                <a:spcPct val="150000"/>
              </a:lnSpc>
              <a:spcBef>
                <a:spcPts val="0"/>
              </a:spcBef>
              <a:spcAft>
                <a:spcPts val="0"/>
              </a:spcAft>
              <a:buSzPts val="1500"/>
              <a:buChar char="●"/>
            </a:pPr>
            <a:r>
              <a:rPr lang="nl" sz="1500"/>
              <a:t>De kaartsoort ‘Vriend’ of ‘Cubo’ moet toegevoegd worden op het evenement door de beherende organisatie én het klantelabel via Internet+. Vanaf dan heeft de klant toegang tot deze evenementen via het lidmaatschap.</a:t>
            </a:r>
            <a:endParaRPr sz="1500"/>
          </a:p>
          <a:p>
            <a:pPr indent="0" lvl="0" marL="914400" rtl="0" algn="l">
              <a:lnSpc>
                <a:spcPct val="150000"/>
              </a:lnSpc>
              <a:spcBef>
                <a:spcPts val="0"/>
              </a:spcBef>
              <a:spcAft>
                <a:spcPts val="0"/>
              </a:spcAft>
              <a:buNone/>
            </a:pPr>
            <a:r>
              <a:t/>
            </a:r>
            <a:endParaRPr sz="1500"/>
          </a:p>
        </p:txBody>
      </p:sp>
      <p:pic>
        <p:nvPicPr>
          <p:cNvPr id="155" name="Google Shape;155;p27"/>
          <p:cNvPicPr preferRelativeResize="0"/>
          <p:nvPr/>
        </p:nvPicPr>
        <p:blipFill>
          <a:blip r:embed="rId3">
            <a:alphaModFix/>
          </a:blip>
          <a:stretch>
            <a:fillRect/>
          </a:stretch>
        </p:blipFill>
        <p:spPr>
          <a:xfrm>
            <a:off x="1830443" y="3699804"/>
            <a:ext cx="5483120" cy="112837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cxnSp>
        <p:nvCxnSpPr>
          <p:cNvPr id="160" name="Google Shape;160;p28"/>
          <p:cNvCxnSpPr/>
          <p:nvPr/>
        </p:nvCxnSpPr>
        <p:spPr>
          <a:xfrm rot="10800000">
            <a:off x="241980" y="1028689"/>
            <a:ext cx="2800200" cy="0"/>
          </a:xfrm>
          <a:prstGeom prst="straightConnector1">
            <a:avLst/>
          </a:prstGeom>
          <a:noFill/>
          <a:ln cap="flat" cmpd="sng" w="28575">
            <a:solidFill>
              <a:srgbClr val="FFDB09"/>
            </a:solidFill>
            <a:prstDash val="solid"/>
            <a:round/>
            <a:headEnd len="med" w="med" type="none"/>
            <a:tailEnd len="med" w="med" type="none"/>
          </a:ln>
        </p:spPr>
      </p:cxnSp>
      <p:sp>
        <p:nvSpPr>
          <p:cNvPr id="161" name="Google Shape;161;p28"/>
          <p:cNvSpPr txBox="1"/>
          <p:nvPr>
            <p:ph type="title"/>
          </p:nvPr>
        </p:nvSpPr>
        <p:spPr>
          <a:xfrm>
            <a:off x="824400" y="72100"/>
            <a:ext cx="61038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Abonnementen/vriendenpas</a:t>
            </a:r>
            <a:endParaRPr b="1" sz="2400"/>
          </a:p>
        </p:txBody>
      </p:sp>
      <p:sp>
        <p:nvSpPr>
          <p:cNvPr id="162" name="Google Shape;162;p28"/>
          <p:cNvSpPr txBox="1"/>
          <p:nvPr>
            <p:ph idx="2" type="title"/>
          </p:nvPr>
        </p:nvSpPr>
        <p:spPr>
          <a:xfrm>
            <a:off x="824475" y="1122200"/>
            <a:ext cx="7492200" cy="3804600"/>
          </a:xfrm>
          <a:prstGeom prst="rect">
            <a:avLst/>
          </a:prstGeom>
          <a:noFill/>
          <a:ln>
            <a:noFill/>
          </a:ln>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SzPts val="1500"/>
              <a:buChar char="●"/>
            </a:pPr>
            <a:r>
              <a:rPr lang="nl" sz="1500"/>
              <a:t>Volledig gedeeld abonnement? (cf. Buurtabonnement)</a:t>
            </a:r>
            <a:endParaRPr sz="1500"/>
          </a:p>
          <a:p>
            <a:pPr indent="-323850" lvl="1" marL="914400" rtl="0" algn="l">
              <a:lnSpc>
                <a:spcPct val="150000"/>
              </a:lnSpc>
              <a:spcBef>
                <a:spcPts val="0"/>
              </a:spcBef>
              <a:spcAft>
                <a:spcPts val="0"/>
              </a:spcAft>
              <a:buSzPts val="1500"/>
              <a:buChar char="○"/>
            </a:pPr>
            <a:r>
              <a:rPr lang="nl" sz="1500"/>
              <a:t>Het abonnement dient gedeeld worden met alle organisaties → Cultuurconnect. </a:t>
            </a:r>
            <a:endParaRPr sz="1500"/>
          </a:p>
          <a:p>
            <a:pPr indent="-323850" lvl="1" marL="914400" rtl="0" algn="l">
              <a:lnSpc>
                <a:spcPct val="150000"/>
              </a:lnSpc>
              <a:spcBef>
                <a:spcPts val="0"/>
              </a:spcBef>
              <a:spcAft>
                <a:spcPts val="0"/>
              </a:spcAft>
              <a:buSzPts val="1500"/>
              <a:buChar char="○"/>
            </a:pPr>
            <a:r>
              <a:rPr lang="nl" sz="1500"/>
              <a:t>Het abonnement kan dan verder samen in Tixly beheerd worden door de evenementen met elkaar te delen en toe te voegen aan het abonnement.</a:t>
            </a:r>
            <a:endParaRPr sz="1500"/>
          </a:p>
          <a:p>
            <a:pPr indent="-323850" lvl="1" marL="914400" rtl="0" algn="l">
              <a:lnSpc>
                <a:spcPct val="150000"/>
              </a:lnSpc>
              <a:spcBef>
                <a:spcPts val="0"/>
              </a:spcBef>
              <a:spcAft>
                <a:spcPts val="0"/>
              </a:spcAft>
              <a:buSzPts val="1500"/>
              <a:buChar char="○"/>
            </a:pPr>
            <a:r>
              <a:rPr lang="nl" sz="1500"/>
              <a:t>Iedere organisatie kan via eigen website/skin het abonnement met alle events verkopen</a:t>
            </a:r>
            <a:br>
              <a:rPr lang="nl" sz="1500"/>
            </a:br>
            <a:endParaRPr sz="1500"/>
          </a:p>
          <a:p>
            <a:pPr indent="-323850" lvl="0" marL="457200" rtl="0" algn="l">
              <a:lnSpc>
                <a:spcPct val="150000"/>
              </a:lnSpc>
              <a:spcBef>
                <a:spcPts val="0"/>
              </a:spcBef>
              <a:spcAft>
                <a:spcPts val="0"/>
              </a:spcAft>
              <a:buSzPts val="1500"/>
              <a:buChar char="●"/>
            </a:pPr>
            <a:r>
              <a:rPr lang="nl" sz="1500"/>
              <a:t>Volledig gedeeld lidmaatschap?</a:t>
            </a:r>
            <a:endParaRPr sz="1500"/>
          </a:p>
          <a:p>
            <a:pPr indent="-323850" lvl="1" marL="914400" rtl="0" algn="l">
              <a:lnSpc>
                <a:spcPct val="150000"/>
              </a:lnSpc>
              <a:spcBef>
                <a:spcPts val="0"/>
              </a:spcBef>
              <a:spcAft>
                <a:spcPts val="0"/>
              </a:spcAft>
              <a:buSzPts val="1500"/>
              <a:buChar char="○"/>
            </a:pPr>
            <a:r>
              <a:rPr lang="nl" sz="1500"/>
              <a:t>Lidmaatschap zelf wordt beheerd door één organisatie</a:t>
            </a:r>
            <a:endParaRPr sz="1500"/>
          </a:p>
          <a:p>
            <a:pPr indent="-323850" lvl="1" marL="914400" rtl="0" algn="l">
              <a:lnSpc>
                <a:spcPct val="150000"/>
              </a:lnSpc>
              <a:spcBef>
                <a:spcPts val="0"/>
              </a:spcBef>
              <a:spcAft>
                <a:spcPts val="0"/>
              </a:spcAft>
              <a:buSzPts val="1500"/>
              <a:buChar char="○"/>
            </a:pPr>
            <a:r>
              <a:rPr lang="nl" sz="1500"/>
              <a:t>Iedereen werkt met zelfde klantenlabel en kaartsoort</a:t>
            </a:r>
            <a:endParaRPr sz="1500"/>
          </a:p>
          <a:p>
            <a:pPr indent="0" lvl="0" marL="0" rtl="0" algn="l">
              <a:lnSpc>
                <a:spcPct val="150000"/>
              </a:lnSpc>
              <a:spcBef>
                <a:spcPts val="0"/>
              </a:spcBef>
              <a:spcAft>
                <a:spcPts val="0"/>
              </a:spcAft>
              <a:buNone/>
            </a:pPr>
            <a:r>
              <a:t/>
            </a:r>
            <a:endParaRPr sz="15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6" name="Shape 166"/>
        <p:cNvGrpSpPr/>
        <p:nvPr/>
      </p:nvGrpSpPr>
      <p:grpSpPr>
        <a:xfrm>
          <a:off x="0" y="0"/>
          <a:ext cx="0" cy="0"/>
          <a:chOff x="0" y="0"/>
          <a:chExt cx="0" cy="0"/>
        </a:xfrm>
      </p:grpSpPr>
      <p:cxnSp>
        <p:nvCxnSpPr>
          <p:cNvPr id="167" name="Google Shape;167;p29"/>
          <p:cNvCxnSpPr/>
          <p:nvPr/>
        </p:nvCxnSpPr>
        <p:spPr>
          <a:xfrm rot="10800000">
            <a:off x="13380" y="723889"/>
            <a:ext cx="2800200" cy="0"/>
          </a:xfrm>
          <a:prstGeom prst="straightConnector1">
            <a:avLst/>
          </a:prstGeom>
          <a:noFill/>
          <a:ln cap="flat" cmpd="sng" w="28575">
            <a:solidFill>
              <a:srgbClr val="FFDB09"/>
            </a:solidFill>
            <a:prstDash val="solid"/>
            <a:round/>
            <a:headEnd len="med" w="med" type="none"/>
            <a:tailEnd len="med" w="med" type="none"/>
          </a:ln>
        </p:spPr>
      </p:cxnSp>
      <p:sp>
        <p:nvSpPr>
          <p:cNvPr id="168" name="Google Shape;168;p29"/>
          <p:cNvSpPr txBox="1"/>
          <p:nvPr>
            <p:ph type="title"/>
          </p:nvPr>
        </p:nvSpPr>
        <p:spPr>
          <a:xfrm>
            <a:off x="138600" y="-232700"/>
            <a:ext cx="55836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Regionale abonnementen</a:t>
            </a:r>
            <a:endParaRPr b="1" sz="2400"/>
          </a:p>
        </p:txBody>
      </p:sp>
      <p:grpSp>
        <p:nvGrpSpPr>
          <p:cNvPr id="169" name="Google Shape;169;p29"/>
          <p:cNvGrpSpPr/>
          <p:nvPr/>
        </p:nvGrpSpPr>
        <p:grpSpPr>
          <a:xfrm>
            <a:off x="289688" y="865252"/>
            <a:ext cx="8564623" cy="4092565"/>
            <a:chOff x="247975" y="1062975"/>
            <a:chExt cx="8564623" cy="3960674"/>
          </a:xfrm>
        </p:grpSpPr>
        <p:pic>
          <p:nvPicPr>
            <p:cNvPr id="170" name="Google Shape;170;p29"/>
            <p:cNvPicPr preferRelativeResize="0"/>
            <p:nvPr/>
          </p:nvPicPr>
          <p:blipFill rotWithShape="1">
            <a:blip r:embed="rId3">
              <a:alphaModFix/>
            </a:blip>
            <a:srcRect b="8999" l="0" r="0" t="0"/>
            <a:stretch/>
          </p:blipFill>
          <p:spPr>
            <a:xfrm>
              <a:off x="247975" y="1062975"/>
              <a:ext cx="8564623" cy="3938801"/>
            </a:xfrm>
            <a:prstGeom prst="rect">
              <a:avLst/>
            </a:prstGeom>
            <a:noFill/>
            <a:ln cap="flat" cmpd="sng" w="9525">
              <a:solidFill>
                <a:schemeClr val="lt2"/>
              </a:solidFill>
              <a:prstDash val="solid"/>
              <a:round/>
              <a:headEnd len="sm" w="sm" type="none"/>
              <a:tailEnd len="sm" w="sm" type="none"/>
            </a:ln>
          </p:spPr>
        </p:pic>
        <p:pic>
          <p:nvPicPr>
            <p:cNvPr id="171" name="Google Shape;171;p29"/>
            <p:cNvPicPr preferRelativeResize="0"/>
            <p:nvPr/>
          </p:nvPicPr>
          <p:blipFill>
            <a:blip r:embed="rId4">
              <a:alphaModFix/>
            </a:blip>
            <a:stretch>
              <a:fillRect/>
            </a:stretch>
          </p:blipFill>
          <p:spPr>
            <a:xfrm>
              <a:off x="2095500" y="3213525"/>
              <a:ext cx="4606027" cy="1810124"/>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30"/>
          <p:cNvPicPr preferRelativeResize="0"/>
          <p:nvPr/>
        </p:nvPicPr>
        <p:blipFill rotWithShape="1">
          <a:blip r:embed="rId3">
            <a:alphaModFix/>
          </a:blip>
          <a:srcRect b="0" l="13598" r="13605" t="0"/>
          <a:stretch/>
        </p:blipFill>
        <p:spPr>
          <a:xfrm>
            <a:off x="240300" y="244675"/>
            <a:ext cx="8663393" cy="3184324"/>
          </a:xfrm>
          <a:prstGeom prst="rect">
            <a:avLst/>
          </a:prstGeom>
          <a:noFill/>
          <a:ln>
            <a:noFill/>
          </a:ln>
        </p:spPr>
      </p:pic>
      <p:sp>
        <p:nvSpPr>
          <p:cNvPr id="177" name="Google Shape;177;p30"/>
          <p:cNvSpPr/>
          <p:nvPr/>
        </p:nvSpPr>
        <p:spPr>
          <a:xfrm rot="2672601">
            <a:off x="1173176" y="3529047"/>
            <a:ext cx="1144489" cy="1144489"/>
          </a:xfrm>
          <a:prstGeom prst="rect">
            <a:avLst/>
          </a:prstGeom>
          <a:noFill/>
          <a:ln cap="flat" cmpd="sng" w="28575">
            <a:solidFill>
              <a:srgbClr val="FFDB0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0"/>
          <p:cNvSpPr txBox="1"/>
          <p:nvPr/>
        </p:nvSpPr>
        <p:spPr>
          <a:xfrm>
            <a:off x="929475" y="3298475"/>
            <a:ext cx="1632000" cy="160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 sz="4000">
                <a:solidFill>
                  <a:srgbClr val="FFDB09"/>
                </a:solidFill>
              </a:rPr>
              <a:t>3</a:t>
            </a:r>
            <a:endParaRPr sz="4000">
              <a:solidFill>
                <a:srgbClr val="FFDB09"/>
              </a:solidFill>
            </a:endParaRPr>
          </a:p>
        </p:txBody>
      </p:sp>
      <p:sp>
        <p:nvSpPr>
          <p:cNvPr id="179" name="Google Shape;179;p30"/>
          <p:cNvSpPr txBox="1"/>
          <p:nvPr/>
        </p:nvSpPr>
        <p:spPr>
          <a:xfrm>
            <a:off x="2950200" y="3298500"/>
            <a:ext cx="6297300" cy="1605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b="1" lang="nl" sz="3400">
                <a:solidFill>
                  <a:schemeClr val="dk1"/>
                </a:solidFill>
              </a:rPr>
              <a:t>Afrekeningen</a:t>
            </a:r>
            <a:endParaRPr b="1" sz="34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cxnSp>
        <p:nvCxnSpPr>
          <p:cNvPr id="184" name="Google Shape;184;p31"/>
          <p:cNvCxnSpPr/>
          <p:nvPr/>
        </p:nvCxnSpPr>
        <p:spPr>
          <a:xfrm rot="10800000">
            <a:off x="241980" y="1028689"/>
            <a:ext cx="2800200" cy="0"/>
          </a:xfrm>
          <a:prstGeom prst="straightConnector1">
            <a:avLst/>
          </a:prstGeom>
          <a:noFill/>
          <a:ln cap="flat" cmpd="sng" w="28575">
            <a:solidFill>
              <a:srgbClr val="FFDB09"/>
            </a:solidFill>
            <a:prstDash val="solid"/>
            <a:round/>
            <a:headEnd len="med" w="med" type="none"/>
            <a:tailEnd len="med" w="med" type="none"/>
          </a:ln>
        </p:spPr>
      </p:cxnSp>
      <p:sp>
        <p:nvSpPr>
          <p:cNvPr id="185" name="Google Shape;185;p31"/>
          <p:cNvSpPr txBox="1"/>
          <p:nvPr>
            <p:ph type="title"/>
          </p:nvPr>
        </p:nvSpPr>
        <p:spPr>
          <a:xfrm>
            <a:off x="824400" y="72104"/>
            <a:ext cx="37479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Afrekeningen</a:t>
            </a:r>
            <a:endParaRPr b="1" sz="2400"/>
          </a:p>
        </p:txBody>
      </p:sp>
      <p:sp>
        <p:nvSpPr>
          <p:cNvPr id="186" name="Google Shape;186;p31"/>
          <p:cNvSpPr txBox="1"/>
          <p:nvPr>
            <p:ph idx="2" type="title"/>
          </p:nvPr>
        </p:nvSpPr>
        <p:spPr>
          <a:xfrm>
            <a:off x="824475" y="1122200"/>
            <a:ext cx="7492200" cy="25776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Char char="●"/>
            </a:pPr>
            <a:r>
              <a:rPr lang="nl" sz="1800">
                <a:solidFill>
                  <a:schemeClr val="dk1"/>
                </a:solidFill>
              </a:rPr>
              <a:t>De inkomsten voor tickets komt terecht bij organisatie die het ticket verkoopt, zowel aan de box office als online.</a:t>
            </a:r>
            <a:endParaRPr sz="1800"/>
          </a:p>
          <a:p>
            <a:pPr indent="-342900" lvl="1" marL="914400" rtl="0" algn="l">
              <a:lnSpc>
                <a:spcPct val="150000"/>
              </a:lnSpc>
              <a:spcBef>
                <a:spcPts val="0"/>
              </a:spcBef>
              <a:spcAft>
                <a:spcPts val="0"/>
              </a:spcAft>
              <a:buClr>
                <a:schemeClr val="dk1"/>
              </a:buClr>
              <a:buSzPts val="1800"/>
              <a:buChar char="○"/>
            </a:pPr>
            <a:r>
              <a:rPr lang="nl" sz="1800"/>
              <a:t>Website → Skin → Organisatie → Mollie</a:t>
            </a:r>
            <a:endParaRPr sz="1800"/>
          </a:p>
          <a:p>
            <a:pPr indent="-342900" lvl="0" marL="457200" rtl="0" algn="l">
              <a:lnSpc>
                <a:spcPct val="150000"/>
              </a:lnSpc>
              <a:spcBef>
                <a:spcPts val="0"/>
              </a:spcBef>
              <a:spcAft>
                <a:spcPts val="0"/>
              </a:spcAft>
              <a:buSzPts val="1800"/>
              <a:buChar char="●"/>
            </a:pPr>
            <a:r>
              <a:rPr lang="nl" sz="1800"/>
              <a:t>Kan op eventniveau of op periodieke basis (maandelijks)</a:t>
            </a:r>
            <a:endParaRPr sz="1800"/>
          </a:p>
          <a:p>
            <a:pPr indent="-342900" lvl="0" marL="457200" rtl="0" algn="l">
              <a:lnSpc>
                <a:spcPct val="150000"/>
              </a:lnSpc>
              <a:spcBef>
                <a:spcPts val="0"/>
              </a:spcBef>
              <a:spcAft>
                <a:spcPts val="0"/>
              </a:spcAft>
              <a:buSzPts val="1800"/>
              <a:buChar char="●"/>
            </a:pPr>
            <a:r>
              <a:rPr lang="nl" sz="1800"/>
              <a:t>Hou op voorhand zeker rekening met prijsafspraken rond hoe bepaalde kaartsoorten worden afgerekend</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cxnSp>
        <p:nvCxnSpPr>
          <p:cNvPr id="191" name="Google Shape;191;p32"/>
          <p:cNvCxnSpPr/>
          <p:nvPr/>
        </p:nvCxnSpPr>
        <p:spPr>
          <a:xfrm rot="10800000">
            <a:off x="241980" y="1028689"/>
            <a:ext cx="2800200" cy="0"/>
          </a:xfrm>
          <a:prstGeom prst="straightConnector1">
            <a:avLst/>
          </a:prstGeom>
          <a:noFill/>
          <a:ln cap="flat" cmpd="sng" w="28575">
            <a:solidFill>
              <a:srgbClr val="FFDB09"/>
            </a:solidFill>
            <a:prstDash val="solid"/>
            <a:round/>
            <a:headEnd len="med" w="med" type="none"/>
            <a:tailEnd len="med" w="med" type="none"/>
          </a:ln>
        </p:spPr>
      </p:cxnSp>
      <p:sp>
        <p:nvSpPr>
          <p:cNvPr id="192" name="Google Shape;192;p32"/>
          <p:cNvSpPr txBox="1"/>
          <p:nvPr>
            <p:ph type="title"/>
          </p:nvPr>
        </p:nvSpPr>
        <p:spPr>
          <a:xfrm>
            <a:off x="824400" y="72100"/>
            <a:ext cx="53439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Afrekening op eventniveau</a:t>
            </a:r>
            <a:endParaRPr b="1" sz="2400"/>
          </a:p>
        </p:txBody>
      </p:sp>
      <p:sp>
        <p:nvSpPr>
          <p:cNvPr id="193" name="Google Shape;193;p32"/>
          <p:cNvSpPr txBox="1"/>
          <p:nvPr>
            <p:ph idx="2" type="title"/>
          </p:nvPr>
        </p:nvSpPr>
        <p:spPr>
          <a:xfrm>
            <a:off x="824475" y="1122200"/>
            <a:ext cx="7492200" cy="25776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nl" sz="1800"/>
              <a:t>Eenvoudigste methode (per evenement of productie)</a:t>
            </a:r>
            <a:endParaRPr sz="1800"/>
          </a:p>
          <a:p>
            <a:pPr indent="-342900" lvl="0" marL="457200" rtl="0" algn="l">
              <a:lnSpc>
                <a:spcPct val="150000"/>
              </a:lnSpc>
              <a:spcBef>
                <a:spcPts val="0"/>
              </a:spcBef>
              <a:spcAft>
                <a:spcPts val="0"/>
              </a:spcAft>
              <a:buSzPts val="1800"/>
              <a:buChar char="●"/>
            </a:pPr>
            <a:r>
              <a:rPr lang="nl" sz="1800"/>
              <a:t>Via Rapportage &gt; Evenementenoverzicht</a:t>
            </a:r>
            <a:endParaRPr sz="1800"/>
          </a:p>
          <a:p>
            <a:pPr indent="-342900" lvl="0" marL="457200" rtl="0" algn="l">
              <a:lnSpc>
                <a:spcPct val="150000"/>
              </a:lnSpc>
              <a:spcBef>
                <a:spcPts val="0"/>
              </a:spcBef>
              <a:spcAft>
                <a:spcPts val="0"/>
              </a:spcAft>
              <a:buSzPts val="1800"/>
              <a:buChar char="●"/>
            </a:pPr>
            <a:r>
              <a:rPr lang="nl" sz="1800"/>
              <a:t>Selecteer bij Type ‘Organisaties’, eventueel ook ‘Kaartsoorten &amp; Organisaties’</a:t>
            </a:r>
            <a:endParaRPr sz="1800"/>
          </a:p>
          <a:p>
            <a:pPr indent="0" lvl="0" marL="457200" rtl="0" algn="l">
              <a:lnSpc>
                <a:spcPct val="150000"/>
              </a:lnSpc>
              <a:spcBef>
                <a:spcPts val="0"/>
              </a:spcBef>
              <a:spcAft>
                <a:spcPts val="0"/>
              </a:spcAft>
              <a:buNone/>
            </a:pPr>
            <a:r>
              <a:t/>
            </a:r>
            <a:endParaRPr sz="1800"/>
          </a:p>
        </p:txBody>
      </p:sp>
      <p:pic>
        <p:nvPicPr>
          <p:cNvPr id="194" name="Google Shape;194;p32"/>
          <p:cNvPicPr preferRelativeResize="0"/>
          <p:nvPr/>
        </p:nvPicPr>
        <p:blipFill>
          <a:blip r:embed="rId3">
            <a:alphaModFix/>
          </a:blip>
          <a:stretch>
            <a:fillRect/>
          </a:stretch>
        </p:blipFill>
        <p:spPr>
          <a:xfrm>
            <a:off x="152400" y="3418650"/>
            <a:ext cx="8839204" cy="11178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cxnSp>
        <p:nvCxnSpPr>
          <p:cNvPr id="199" name="Google Shape;199;p33"/>
          <p:cNvCxnSpPr/>
          <p:nvPr/>
        </p:nvCxnSpPr>
        <p:spPr>
          <a:xfrm rot="10800000">
            <a:off x="241980" y="1028689"/>
            <a:ext cx="2800200" cy="0"/>
          </a:xfrm>
          <a:prstGeom prst="straightConnector1">
            <a:avLst/>
          </a:prstGeom>
          <a:noFill/>
          <a:ln cap="flat" cmpd="sng" w="28575">
            <a:solidFill>
              <a:srgbClr val="FFDB09"/>
            </a:solidFill>
            <a:prstDash val="solid"/>
            <a:round/>
            <a:headEnd len="med" w="med" type="none"/>
            <a:tailEnd len="med" w="med" type="none"/>
          </a:ln>
        </p:spPr>
      </p:cxnSp>
      <p:sp>
        <p:nvSpPr>
          <p:cNvPr id="200" name="Google Shape;200;p33"/>
          <p:cNvSpPr txBox="1"/>
          <p:nvPr>
            <p:ph type="title"/>
          </p:nvPr>
        </p:nvSpPr>
        <p:spPr>
          <a:xfrm>
            <a:off x="824400" y="72100"/>
            <a:ext cx="72555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Afrekening op periodieke basis (bv. maandelijks)</a:t>
            </a:r>
            <a:endParaRPr b="1" sz="2400"/>
          </a:p>
        </p:txBody>
      </p:sp>
      <p:sp>
        <p:nvSpPr>
          <p:cNvPr id="201" name="Google Shape;201;p33"/>
          <p:cNvSpPr txBox="1"/>
          <p:nvPr>
            <p:ph idx="2" type="title"/>
          </p:nvPr>
        </p:nvSpPr>
        <p:spPr>
          <a:xfrm>
            <a:off x="824475" y="1122200"/>
            <a:ext cx="7492200" cy="25776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nl" sz="1800"/>
              <a:t>Rapportage &lt; Organisatie settlement</a:t>
            </a:r>
            <a:endParaRPr sz="1800"/>
          </a:p>
          <a:p>
            <a:pPr indent="-342900" lvl="0" marL="457200" rtl="0" algn="l">
              <a:lnSpc>
                <a:spcPct val="150000"/>
              </a:lnSpc>
              <a:spcBef>
                <a:spcPts val="0"/>
              </a:spcBef>
              <a:spcAft>
                <a:spcPts val="0"/>
              </a:spcAft>
              <a:buSzPts val="1800"/>
              <a:buChar char="●"/>
            </a:pPr>
            <a:r>
              <a:rPr lang="nl" sz="1800"/>
              <a:t>alle verkopen die andere </a:t>
            </a:r>
            <a:r>
              <a:rPr lang="nl" sz="1800"/>
              <a:t>organisaties</a:t>
            </a:r>
            <a:r>
              <a:rPr lang="nl" sz="1800"/>
              <a:t> voor jou hebben gedaan</a:t>
            </a:r>
            <a:endParaRPr sz="1800"/>
          </a:p>
          <a:p>
            <a:pPr indent="-342900" lvl="0" marL="457200" rtl="0" algn="l">
              <a:lnSpc>
                <a:spcPct val="150000"/>
              </a:lnSpc>
              <a:spcBef>
                <a:spcPts val="0"/>
              </a:spcBef>
              <a:spcAft>
                <a:spcPts val="0"/>
              </a:spcAft>
              <a:buSzPts val="1800"/>
              <a:buChar char="●"/>
            </a:pPr>
            <a:r>
              <a:rPr lang="nl" sz="1800"/>
              <a:t>alle verkopen die jij voor andere organisaties hebt gedaan </a:t>
            </a:r>
            <a:endParaRPr sz="1800"/>
          </a:p>
          <a:p>
            <a:pPr indent="-342900" lvl="0" marL="457200" rtl="0" algn="l">
              <a:lnSpc>
                <a:spcPct val="150000"/>
              </a:lnSpc>
              <a:spcBef>
                <a:spcPts val="0"/>
              </a:spcBef>
              <a:spcAft>
                <a:spcPts val="0"/>
              </a:spcAft>
              <a:buSzPts val="1800"/>
              <a:buChar char="●"/>
            </a:pPr>
            <a:r>
              <a:rPr lang="nl" sz="1800"/>
              <a:t>voornamelijk interessant bij verregaande samenverkoop</a:t>
            </a:r>
            <a:endParaRPr sz="1800"/>
          </a:p>
          <a:p>
            <a:pPr indent="0" lvl="0" marL="0" rtl="0" algn="l">
              <a:lnSpc>
                <a:spcPct val="150000"/>
              </a:lnSpc>
              <a:spcBef>
                <a:spcPts val="0"/>
              </a:spcBef>
              <a:spcAft>
                <a:spcPts val="0"/>
              </a:spcAft>
              <a:buNone/>
            </a:pPr>
            <a:r>
              <a:t/>
            </a:r>
            <a:endParaRPr sz="1800"/>
          </a:p>
        </p:txBody>
      </p:sp>
      <p:pic>
        <p:nvPicPr>
          <p:cNvPr id="202" name="Google Shape;202;p33"/>
          <p:cNvPicPr preferRelativeResize="0"/>
          <p:nvPr/>
        </p:nvPicPr>
        <p:blipFill>
          <a:blip r:embed="rId3">
            <a:alphaModFix/>
          </a:blip>
          <a:stretch>
            <a:fillRect/>
          </a:stretch>
        </p:blipFill>
        <p:spPr>
          <a:xfrm>
            <a:off x="678300" y="3046100"/>
            <a:ext cx="7488599" cy="1261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cxnSp>
        <p:nvCxnSpPr>
          <p:cNvPr id="65" name="Google Shape;65;p16"/>
          <p:cNvCxnSpPr/>
          <p:nvPr/>
        </p:nvCxnSpPr>
        <p:spPr>
          <a:xfrm rot="10800000">
            <a:off x="241980" y="1028689"/>
            <a:ext cx="2800200" cy="0"/>
          </a:xfrm>
          <a:prstGeom prst="straightConnector1">
            <a:avLst/>
          </a:prstGeom>
          <a:noFill/>
          <a:ln cap="flat" cmpd="sng" w="28575">
            <a:solidFill>
              <a:srgbClr val="FFDB09"/>
            </a:solidFill>
            <a:prstDash val="solid"/>
            <a:round/>
            <a:headEnd len="med" w="med" type="none"/>
            <a:tailEnd len="med" w="med" type="none"/>
          </a:ln>
        </p:spPr>
      </p:cxnSp>
      <p:sp>
        <p:nvSpPr>
          <p:cNvPr id="66" name="Google Shape;66;p16"/>
          <p:cNvSpPr txBox="1"/>
          <p:nvPr>
            <p:ph type="title"/>
          </p:nvPr>
        </p:nvSpPr>
        <p:spPr>
          <a:xfrm>
            <a:off x="824400" y="72104"/>
            <a:ext cx="37479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Agenda</a:t>
            </a:r>
            <a:endParaRPr b="1" sz="2400"/>
          </a:p>
        </p:txBody>
      </p:sp>
      <p:sp>
        <p:nvSpPr>
          <p:cNvPr id="67" name="Google Shape;67;p16"/>
          <p:cNvSpPr txBox="1"/>
          <p:nvPr>
            <p:ph idx="2" type="title"/>
          </p:nvPr>
        </p:nvSpPr>
        <p:spPr>
          <a:xfrm>
            <a:off x="824475" y="1122200"/>
            <a:ext cx="7492200" cy="25776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nl" sz="1800"/>
              <a:t>Samen verkopen van events</a:t>
            </a:r>
            <a:endParaRPr sz="1800"/>
          </a:p>
          <a:p>
            <a:pPr indent="-342900" lvl="0" marL="457200" rtl="0" algn="l">
              <a:lnSpc>
                <a:spcPct val="150000"/>
              </a:lnSpc>
              <a:spcBef>
                <a:spcPts val="0"/>
              </a:spcBef>
              <a:spcAft>
                <a:spcPts val="0"/>
              </a:spcAft>
              <a:buSzPts val="1800"/>
              <a:buChar char="●"/>
            </a:pPr>
            <a:r>
              <a:rPr lang="nl" sz="1800"/>
              <a:t>Samen verkopen van abonnementen en vriendenpassen</a:t>
            </a:r>
            <a:endParaRPr sz="1800"/>
          </a:p>
          <a:p>
            <a:pPr indent="-342900" lvl="0" marL="457200" rtl="0" algn="l">
              <a:lnSpc>
                <a:spcPct val="150000"/>
              </a:lnSpc>
              <a:spcBef>
                <a:spcPts val="0"/>
              </a:spcBef>
              <a:spcAft>
                <a:spcPts val="0"/>
              </a:spcAft>
              <a:buSzPts val="1800"/>
              <a:buChar char="●"/>
            </a:pPr>
            <a:r>
              <a:rPr lang="nl" sz="1800"/>
              <a:t>Afrekening van gedeelde events/abo’s/vriendenpassen</a:t>
            </a:r>
            <a:endParaRPr sz="1800"/>
          </a:p>
          <a:p>
            <a:pPr indent="0" lvl="0" marL="457200" rtl="0" algn="l">
              <a:lnSpc>
                <a:spcPct val="150000"/>
              </a:lnSpc>
              <a:spcBef>
                <a:spcPts val="0"/>
              </a:spcBef>
              <a:spcAft>
                <a:spcPts val="0"/>
              </a:spcAft>
              <a:buNone/>
            </a:pPr>
            <a:r>
              <a:t/>
            </a:r>
            <a:endParaRPr sz="1800"/>
          </a:p>
          <a:p>
            <a:pPr indent="0" lvl="0" marL="0" rtl="0" algn="l">
              <a:lnSpc>
                <a:spcPct val="150000"/>
              </a:lnSpc>
              <a:spcBef>
                <a:spcPts val="0"/>
              </a:spcBef>
              <a:spcAft>
                <a:spcPts val="0"/>
              </a:spcAft>
              <a:buNone/>
            </a:pPr>
            <a:r>
              <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cxnSp>
        <p:nvCxnSpPr>
          <p:cNvPr id="207" name="Google Shape;207;p34"/>
          <p:cNvCxnSpPr/>
          <p:nvPr/>
        </p:nvCxnSpPr>
        <p:spPr>
          <a:xfrm rot="10800000">
            <a:off x="241980" y="952489"/>
            <a:ext cx="2800200" cy="0"/>
          </a:xfrm>
          <a:prstGeom prst="straightConnector1">
            <a:avLst/>
          </a:prstGeom>
          <a:noFill/>
          <a:ln cap="flat" cmpd="sng" w="28575">
            <a:solidFill>
              <a:srgbClr val="FFDB09"/>
            </a:solidFill>
            <a:prstDash val="solid"/>
            <a:round/>
            <a:headEnd len="med" w="med" type="none"/>
            <a:tailEnd len="med" w="med" type="none"/>
          </a:ln>
        </p:spPr>
      </p:cxnSp>
      <p:sp>
        <p:nvSpPr>
          <p:cNvPr id="208" name="Google Shape;208;p34"/>
          <p:cNvSpPr txBox="1"/>
          <p:nvPr>
            <p:ph type="title"/>
          </p:nvPr>
        </p:nvSpPr>
        <p:spPr>
          <a:xfrm>
            <a:off x="824400" y="-4096"/>
            <a:ext cx="37479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Vragen?</a:t>
            </a:r>
            <a:endParaRPr b="1" sz="2400"/>
          </a:p>
        </p:txBody>
      </p:sp>
      <p:sp>
        <p:nvSpPr>
          <p:cNvPr id="209" name="Google Shape;209;p34"/>
          <p:cNvSpPr txBox="1"/>
          <p:nvPr/>
        </p:nvSpPr>
        <p:spPr>
          <a:xfrm>
            <a:off x="301100" y="2133150"/>
            <a:ext cx="8310900" cy="8772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nl" sz="1800">
                <a:solidFill>
                  <a:schemeClr val="dk1"/>
                </a:solidFill>
              </a:rPr>
              <a:t>Wil je begeleiding of een laatste check voor het opzetten van een gedeeld evenement, abonnement of lidmaatschap? Contacteer ons dan via Zendesk.</a:t>
            </a:r>
            <a:endParaRPr sz="18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17"/>
          <p:cNvPicPr preferRelativeResize="0"/>
          <p:nvPr/>
        </p:nvPicPr>
        <p:blipFill rotWithShape="1">
          <a:blip r:embed="rId3">
            <a:alphaModFix/>
          </a:blip>
          <a:srcRect b="0" l="13598" r="13605" t="0"/>
          <a:stretch/>
        </p:blipFill>
        <p:spPr>
          <a:xfrm>
            <a:off x="240300" y="244675"/>
            <a:ext cx="8663393" cy="3184324"/>
          </a:xfrm>
          <a:prstGeom prst="rect">
            <a:avLst/>
          </a:prstGeom>
          <a:noFill/>
          <a:ln>
            <a:noFill/>
          </a:ln>
        </p:spPr>
      </p:pic>
      <p:sp>
        <p:nvSpPr>
          <p:cNvPr id="73" name="Google Shape;73;p17"/>
          <p:cNvSpPr/>
          <p:nvPr/>
        </p:nvSpPr>
        <p:spPr>
          <a:xfrm rot="2672601">
            <a:off x="1173176" y="3529047"/>
            <a:ext cx="1144489" cy="1144489"/>
          </a:xfrm>
          <a:prstGeom prst="rect">
            <a:avLst/>
          </a:prstGeom>
          <a:noFill/>
          <a:ln cap="flat" cmpd="sng" w="28575">
            <a:solidFill>
              <a:srgbClr val="FFDB0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7"/>
          <p:cNvSpPr txBox="1"/>
          <p:nvPr/>
        </p:nvSpPr>
        <p:spPr>
          <a:xfrm>
            <a:off x="929475" y="3298475"/>
            <a:ext cx="1632000" cy="160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nl" sz="4000">
                <a:solidFill>
                  <a:srgbClr val="FFDB09"/>
                </a:solidFill>
              </a:rPr>
              <a:t>1</a:t>
            </a:r>
            <a:endParaRPr sz="4000">
              <a:solidFill>
                <a:srgbClr val="FFDB09"/>
              </a:solidFill>
            </a:endParaRPr>
          </a:p>
        </p:txBody>
      </p:sp>
      <p:sp>
        <p:nvSpPr>
          <p:cNvPr id="75" name="Google Shape;75;p17"/>
          <p:cNvSpPr txBox="1"/>
          <p:nvPr/>
        </p:nvSpPr>
        <p:spPr>
          <a:xfrm>
            <a:off x="2950200" y="3298500"/>
            <a:ext cx="6297300" cy="1605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b="1" lang="nl" sz="3400">
                <a:solidFill>
                  <a:schemeClr val="dk1"/>
                </a:solidFill>
              </a:rPr>
              <a:t>Samen verkopen van events</a:t>
            </a:r>
            <a:endParaRPr b="1" sz="34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cxnSp>
        <p:nvCxnSpPr>
          <p:cNvPr id="80" name="Google Shape;80;p18"/>
          <p:cNvCxnSpPr/>
          <p:nvPr/>
        </p:nvCxnSpPr>
        <p:spPr>
          <a:xfrm rot="10800000">
            <a:off x="241980" y="1028689"/>
            <a:ext cx="2800200" cy="0"/>
          </a:xfrm>
          <a:prstGeom prst="straightConnector1">
            <a:avLst/>
          </a:prstGeom>
          <a:noFill/>
          <a:ln cap="flat" cmpd="sng" w="28575">
            <a:solidFill>
              <a:srgbClr val="FFDB09"/>
            </a:solidFill>
            <a:prstDash val="solid"/>
            <a:round/>
            <a:headEnd len="med" w="med" type="none"/>
            <a:tailEnd len="med" w="med" type="none"/>
          </a:ln>
        </p:spPr>
      </p:cxnSp>
      <p:sp>
        <p:nvSpPr>
          <p:cNvPr id="81" name="Google Shape;81;p18"/>
          <p:cNvSpPr txBox="1"/>
          <p:nvPr>
            <p:ph type="title"/>
          </p:nvPr>
        </p:nvSpPr>
        <p:spPr>
          <a:xfrm>
            <a:off x="824400" y="72100"/>
            <a:ext cx="42483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Basisprincipes</a:t>
            </a:r>
            <a:endParaRPr b="1" sz="2400"/>
          </a:p>
        </p:txBody>
      </p:sp>
      <p:sp>
        <p:nvSpPr>
          <p:cNvPr id="82" name="Google Shape;82;p18"/>
          <p:cNvSpPr txBox="1"/>
          <p:nvPr>
            <p:ph idx="2" type="title"/>
          </p:nvPr>
        </p:nvSpPr>
        <p:spPr>
          <a:xfrm>
            <a:off x="214875" y="1122200"/>
            <a:ext cx="8278800" cy="25776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nl" sz="1800"/>
              <a:t>Een gedeeld evenement is volledig gedeeld. In principe is het niet mogelijk om de capaciteit van de zaal te verdelen.</a:t>
            </a:r>
            <a:endParaRPr sz="1800"/>
          </a:p>
          <a:p>
            <a:pPr indent="-342900" lvl="0" marL="457200" rtl="0" algn="l">
              <a:lnSpc>
                <a:spcPct val="150000"/>
              </a:lnSpc>
              <a:spcBef>
                <a:spcPts val="0"/>
              </a:spcBef>
              <a:spcAft>
                <a:spcPts val="0"/>
              </a:spcAft>
              <a:buSzPts val="1800"/>
              <a:buChar char="●"/>
            </a:pPr>
            <a:r>
              <a:rPr lang="nl" sz="1800"/>
              <a:t>De organisatie die het evenement aanmaakt is de beheerder van het evenement. </a:t>
            </a:r>
            <a:br>
              <a:rPr lang="nl" sz="1800"/>
            </a:br>
            <a:r>
              <a:rPr lang="nl" sz="1800"/>
              <a:t>Het delen van een evenement geeft toegang tot de verkoop van het evenement.</a:t>
            </a:r>
            <a:endParaRPr sz="1800"/>
          </a:p>
          <a:p>
            <a:pPr indent="-342900" lvl="0" marL="457200" rtl="0" algn="l">
              <a:lnSpc>
                <a:spcPct val="150000"/>
              </a:lnSpc>
              <a:spcBef>
                <a:spcPts val="0"/>
              </a:spcBef>
              <a:spcAft>
                <a:spcPts val="0"/>
              </a:spcAft>
              <a:buSzPts val="1800"/>
              <a:buChar char="●"/>
            </a:pPr>
            <a:r>
              <a:rPr lang="nl" sz="1800"/>
              <a:t>De inkomsten voor tickets komt terecht bij de verkopende organisatie, zowel aan de box office als online.</a:t>
            </a:r>
            <a:endParaRPr sz="1800"/>
          </a:p>
          <a:p>
            <a:pPr indent="0" lvl="0" marL="457200" rtl="0" algn="l">
              <a:lnSpc>
                <a:spcPct val="150000"/>
              </a:lnSpc>
              <a:spcBef>
                <a:spcPts val="0"/>
              </a:spcBef>
              <a:spcAft>
                <a:spcPts val="0"/>
              </a:spcAft>
              <a:buNone/>
            </a:pPr>
            <a:r>
              <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9"/>
          <p:cNvPicPr preferRelativeResize="0"/>
          <p:nvPr/>
        </p:nvPicPr>
        <p:blipFill rotWithShape="1">
          <a:blip r:embed="rId3">
            <a:alphaModFix/>
          </a:blip>
          <a:srcRect b="37359" l="0" r="0" t="0"/>
          <a:stretch/>
        </p:blipFill>
        <p:spPr>
          <a:xfrm>
            <a:off x="2302650" y="2978774"/>
            <a:ext cx="4538701" cy="1829700"/>
          </a:xfrm>
          <a:prstGeom prst="rect">
            <a:avLst/>
          </a:prstGeom>
          <a:noFill/>
          <a:ln cap="flat" cmpd="sng" w="9525">
            <a:solidFill>
              <a:schemeClr val="dk2"/>
            </a:solidFill>
            <a:prstDash val="solid"/>
            <a:round/>
            <a:headEnd len="sm" w="sm" type="none"/>
            <a:tailEnd len="sm" w="sm" type="none"/>
          </a:ln>
        </p:spPr>
      </p:pic>
      <p:cxnSp>
        <p:nvCxnSpPr>
          <p:cNvPr id="88" name="Google Shape;88;p19"/>
          <p:cNvCxnSpPr/>
          <p:nvPr/>
        </p:nvCxnSpPr>
        <p:spPr>
          <a:xfrm rot="10800000">
            <a:off x="241980" y="1028689"/>
            <a:ext cx="2800200" cy="0"/>
          </a:xfrm>
          <a:prstGeom prst="straightConnector1">
            <a:avLst/>
          </a:prstGeom>
          <a:noFill/>
          <a:ln cap="flat" cmpd="sng" w="28575">
            <a:solidFill>
              <a:srgbClr val="FFDB09"/>
            </a:solidFill>
            <a:prstDash val="solid"/>
            <a:round/>
            <a:headEnd len="med" w="med" type="none"/>
            <a:tailEnd len="med" w="med" type="none"/>
          </a:ln>
        </p:spPr>
      </p:cxnSp>
      <p:sp>
        <p:nvSpPr>
          <p:cNvPr id="89" name="Google Shape;89;p19"/>
          <p:cNvSpPr txBox="1"/>
          <p:nvPr>
            <p:ph type="title"/>
          </p:nvPr>
        </p:nvSpPr>
        <p:spPr>
          <a:xfrm>
            <a:off x="824400" y="72100"/>
            <a:ext cx="42483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Hoe deel je een event?</a:t>
            </a:r>
            <a:endParaRPr b="1" sz="2400"/>
          </a:p>
        </p:txBody>
      </p:sp>
      <p:sp>
        <p:nvSpPr>
          <p:cNvPr id="90" name="Google Shape;90;p19"/>
          <p:cNvSpPr txBox="1"/>
          <p:nvPr>
            <p:ph idx="2" type="title"/>
          </p:nvPr>
        </p:nvSpPr>
        <p:spPr>
          <a:xfrm>
            <a:off x="214875" y="1122200"/>
            <a:ext cx="8564700" cy="25776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nl" sz="1800"/>
              <a:t>Onder de tab </a:t>
            </a:r>
            <a:r>
              <a:rPr lang="nl" sz="1800"/>
              <a:t>Toegangsrechten (Administratie &lt; Evenementen &lt; Data) kan je een andere organisatie toegang geven tot het evenement. </a:t>
            </a:r>
            <a:endParaRPr sz="1800"/>
          </a:p>
          <a:p>
            <a:pPr indent="-342900" lvl="0" marL="457200" rtl="0" algn="l">
              <a:lnSpc>
                <a:spcPct val="150000"/>
              </a:lnSpc>
              <a:spcBef>
                <a:spcPts val="0"/>
              </a:spcBef>
              <a:spcAft>
                <a:spcPts val="0"/>
              </a:spcAft>
              <a:buSzPts val="1800"/>
              <a:buChar char="●"/>
            </a:pPr>
            <a:r>
              <a:rPr lang="nl" sz="1800"/>
              <a:t>Alle gebruikers van de tweede organisatie (behalve promotors) krijgen toegang tot de verkoop van dit event</a:t>
            </a:r>
            <a:endParaRPr sz="1800"/>
          </a:p>
          <a:p>
            <a:pPr indent="0" lvl="0" marL="457200" rtl="0" algn="l">
              <a:lnSpc>
                <a:spcPct val="150000"/>
              </a:lnSpc>
              <a:spcBef>
                <a:spcPts val="0"/>
              </a:spcBef>
              <a:spcAft>
                <a:spcPts val="0"/>
              </a:spcAft>
              <a:buNone/>
            </a:pPr>
            <a:r>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cxnSp>
        <p:nvCxnSpPr>
          <p:cNvPr id="95" name="Google Shape;95;p20"/>
          <p:cNvCxnSpPr/>
          <p:nvPr/>
        </p:nvCxnSpPr>
        <p:spPr>
          <a:xfrm rot="10800000">
            <a:off x="241980" y="800089"/>
            <a:ext cx="2800200" cy="0"/>
          </a:xfrm>
          <a:prstGeom prst="straightConnector1">
            <a:avLst/>
          </a:prstGeom>
          <a:noFill/>
          <a:ln cap="flat" cmpd="sng" w="28575">
            <a:solidFill>
              <a:srgbClr val="FFDB09"/>
            </a:solidFill>
            <a:prstDash val="solid"/>
            <a:round/>
            <a:headEnd len="med" w="med" type="none"/>
            <a:tailEnd len="med" w="med" type="none"/>
          </a:ln>
        </p:spPr>
      </p:cxnSp>
      <p:sp>
        <p:nvSpPr>
          <p:cNvPr id="96" name="Google Shape;96;p20"/>
          <p:cNvSpPr txBox="1"/>
          <p:nvPr>
            <p:ph type="title"/>
          </p:nvPr>
        </p:nvSpPr>
        <p:spPr>
          <a:xfrm>
            <a:off x="824400" y="-156500"/>
            <a:ext cx="47286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Hoe deel je een event?</a:t>
            </a:r>
            <a:endParaRPr b="1" sz="2400"/>
          </a:p>
        </p:txBody>
      </p:sp>
      <p:pic>
        <p:nvPicPr>
          <p:cNvPr id="97" name="Google Shape;97;p20"/>
          <p:cNvPicPr preferRelativeResize="0"/>
          <p:nvPr/>
        </p:nvPicPr>
        <p:blipFill rotWithShape="1">
          <a:blip r:embed="rId3">
            <a:alphaModFix/>
          </a:blip>
          <a:srcRect b="0" l="0" r="10160" t="0"/>
          <a:stretch/>
        </p:blipFill>
        <p:spPr>
          <a:xfrm>
            <a:off x="432924" y="876275"/>
            <a:ext cx="4680624" cy="2324475"/>
          </a:xfrm>
          <a:prstGeom prst="rect">
            <a:avLst/>
          </a:prstGeom>
          <a:noFill/>
          <a:ln>
            <a:noFill/>
          </a:ln>
        </p:spPr>
      </p:pic>
      <p:pic>
        <p:nvPicPr>
          <p:cNvPr id="98" name="Google Shape;98;p20"/>
          <p:cNvPicPr preferRelativeResize="0"/>
          <p:nvPr/>
        </p:nvPicPr>
        <p:blipFill>
          <a:blip r:embed="rId4">
            <a:alphaModFix/>
          </a:blip>
          <a:stretch>
            <a:fillRect/>
          </a:stretch>
        </p:blipFill>
        <p:spPr>
          <a:xfrm>
            <a:off x="432925" y="3396824"/>
            <a:ext cx="4680627" cy="1676775"/>
          </a:xfrm>
          <a:prstGeom prst="rect">
            <a:avLst/>
          </a:prstGeom>
          <a:noFill/>
          <a:ln>
            <a:noFill/>
          </a:ln>
        </p:spPr>
      </p:pic>
      <p:sp>
        <p:nvSpPr>
          <p:cNvPr id="99" name="Google Shape;99;p20"/>
          <p:cNvSpPr txBox="1"/>
          <p:nvPr/>
        </p:nvSpPr>
        <p:spPr>
          <a:xfrm>
            <a:off x="5552975" y="1867650"/>
            <a:ext cx="3615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a:t>Voor de medewerker van Schouwburg Kortrijk is dit event </a:t>
            </a:r>
            <a:r>
              <a:rPr b="1" lang="nl"/>
              <a:t>wel zichtbaar in verkoopdashboard</a:t>
            </a:r>
            <a:endParaRPr b="1"/>
          </a:p>
        </p:txBody>
      </p:sp>
      <p:sp>
        <p:nvSpPr>
          <p:cNvPr id="100" name="Google Shape;100;p20"/>
          <p:cNvSpPr txBox="1"/>
          <p:nvPr/>
        </p:nvSpPr>
        <p:spPr>
          <a:xfrm>
            <a:off x="5552975" y="3848850"/>
            <a:ext cx="3615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a:solidFill>
                  <a:schemeClr val="dk1"/>
                </a:solidFill>
              </a:rPr>
              <a:t>Voor de medewerker van Schouwburg Kortrijk is dit event </a:t>
            </a:r>
            <a:r>
              <a:rPr b="1" lang="nl"/>
              <a:t>niet</a:t>
            </a:r>
            <a:r>
              <a:rPr b="1" lang="nl"/>
              <a:t> zichtbaar in beheerschermen</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cxnSp>
        <p:nvCxnSpPr>
          <p:cNvPr id="105" name="Google Shape;105;p21"/>
          <p:cNvCxnSpPr/>
          <p:nvPr/>
        </p:nvCxnSpPr>
        <p:spPr>
          <a:xfrm rot="10800000">
            <a:off x="241980" y="723889"/>
            <a:ext cx="2800200" cy="0"/>
          </a:xfrm>
          <a:prstGeom prst="straightConnector1">
            <a:avLst/>
          </a:prstGeom>
          <a:noFill/>
          <a:ln cap="flat" cmpd="sng" w="28575">
            <a:solidFill>
              <a:srgbClr val="FFDB09"/>
            </a:solidFill>
            <a:prstDash val="solid"/>
            <a:round/>
            <a:headEnd len="med" w="med" type="none"/>
            <a:tailEnd len="med" w="med" type="none"/>
          </a:ln>
        </p:spPr>
      </p:cxnSp>
      <p:sp>
        <p:nvSpPr>
          <p:cNvPr id="106" name="Google Shape;106;p21"/>
          <p:cNvSpPr txBox="1"/>
          <p:nvPr>
            <p:ph type="title"/>
          </p:nvPr>
        </p:nvSpPr>
        <p:spPr>
          <a:xfrm>
            <a:off x="824400" y="-232696"/>
            <a:ext cx="37479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Hoe deel je een event</a:t>
            </a:r>
            <a:endParaRPr b="1" sz="2400"/>
          </a:p>
        </p:txBody>
      </p:sp>
      <p:sp>
        <p:nvSpPr>
          <p:cNvPr id="107" name="Google Shape;107;p21"/>
          <p:cNvSpPr txBox="1"/>
          <p:nvPr>
            <p:ph idx="2" type="title"/>
          </p:nvPr>
        </p:nvSpPr>
        <p:spPr>
          <a:xfrm>
            <a:off x="824475" y="817400"/>
            <a:ext cx="8142300" cy="2577600"/>
          </a:xfrm>
          <a:prstGeom prst="rect">
            <a:avLst/>
          </a:prstGeom>
          <a:noFill/>
          <a:ln>
            <a:noFill/>
          </a:ln>
        </p:spPr>
        <p:txBody>
          <a:bodyPr anchorCtr="0" anchor="t" bIns="91425" lIns="91425" spcFirstLastPara="1" rIns="91425" wrap="square" tIns="91425">
            <a:noAutofit/>
          </a:bodyPr>
          <a:lstStyle/>
          <a:p>
            <a:pPr indent="-336550" lvl="0" marL="457200" rtl="0" algn="l">
              <a:lnSpc>
                <a:spcPct val="150000"/>
              </a:lnSpc>
              <a:spcBef>
                <a:spcPts val="0"/>
              </a:spcBef>
              <a:spcAft>
                <a:spcPts val="0"/>
              </a:spcAft>
              <a:buSzPts val="1700"/>
              <a:buChar char="●"/>
            </a:pPr>
            <a:r>
              <a:rPr lang="nl" sz="1700"/>
              <a:t>Kaartsoorten</a:t>
            </a:r>
            <a:endParaRPr sz="1700"/>
          </a:p>
          <a:p>
            <a:pPr indent="-336550" lvl="1" marL="914400" rtl="0" algn="l">
              <a:lnSpc>
                <a:spcPct val="150000"/>
              </a:lnSpc>
              <a:spcBef>
                <a:spcPts val="0"/>
              </a:spcBef>
              <a:spcAft>
                <a:spcPts val="0"/>
              </a:spcAft>
              <a:buSzPts val="1700"/>
              <a:buChar char="○"/>
            </a:pPr>
            <a:r>
              <a:rPr lang="nl" sz="1700"/>
              <a:t>Worden beheerd door de beherende organisatie.</a:t>
            </a:r>
            <a:endParaRPr sz="1700"/>
          </a:p>
          <a:p>
            <a:pPr indent="-336550" lvl="1" marL="914400" rtl="0" algn="l">
              <a:lnSpc>
                <a:spcPct val="150000"/>
              </a:lnSpc>
              <a:spcBef>
                <a:spcPts val="0"/>
              </a:spcBef>
              <a:spcAft>
                <a:spcPts val="0"/>
              </a:spcAft>
              <a:buSzPts val="1700"/>
              <a:buChar char="○"/>
            </a:pPr>
            <a:r>
              <a:rPr lang="nl" sz="1700"/>
              <a:t>De kaartsoorten moeten gedeeld zijn met de beherende organisatie indien er een kaartsoort van de verkopende organisatie moet ingesteld worden op het event</a:t>
            </a:r>
            <a:r>
              <a:rPr lang="nl" sz="1700"/>
              <a:t>. Contacteer hiervoor Cultuurconnect.</a:t>
            </a:r>
            <a:endParaRPr sz="1700"/>
          </a:p>
          <a:p>
            <a:pPr indent="-336550" lvl="1" marL="914400" rtl="0" algn="l">
              <a:lnSpc>
                <a:spcPct val="150000"/>
              </a:lnSpc>
              <a:spcBef>
                <a:spcPts val="0"/>
              </a:spcBef>
              <a:spcAft>
                <a:spcPts val="0"/>
              </a:spcAft>
              <a:buSzPts val="1700"/>
              <a:buChar char="○"/>
            </a:pPr>
            <a:r>
              <a:rPr lang="nl" sz="1700"/>
              <a:t>Gebruik daarom betekenisvolle namen, vb. “Vriend De Ploter” ipv “Vriend”</a:t>
            </a:r>
            <a:endParaRPr sz="1700"/>
          </a:p>
        </p:txBody>
      </p:sp>
      <p:pic>
        <p:nvPicPr>
          <p:cNvPr id="108" name="Google Shape;108;p21"/>
          <p:cNvPicPr preferRelativeResize="0"/>
          <p:nvPr/>
        </p:nvPicPr>
        <p:blipFill>
          <a:blip r:embed="rId3">
            <a:alphaModFix/>
          </a:blip>
          <a:stretch>
            <a:fillRect/>
          </a:stretch>
        </p:blipFill>
        <p:spPr>
          <a:xfrm>
            <a:off x="2423950" y="3395000"/>
            <a:ext cx="3840876" cy="1565849"/>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cxnSp>
        <p:nvCxnSpPr>
          <p:cNvPr id="113" name="Google Shape;113;p22"/>
          <p:cNvCxnSpPr/>
          <p:nvPr/>
        </p:nvCxnSpPr>
        <p:spPr>
          <a:xfrm rot="10800000">
            <a:off x="241980" y="1028689"/>
            <a:ext cx="2800200" cy="0"/>
          </a:xfrm>
          <a:prstGeom prst="straightConnector1">
            <a:avLst/>
          </a:prstGeom>
          <a:noFill/>
          <a:ln cap="flat" cmpd="sng" w="28575">
            <a:solidFill>
              <a:srgbClr val="FFDB09"/>
            </a:solidFill>
            <a:prstDash val="solid"/>
            <a:round/>
            <a:headEnd len="med" w="med" type="none"/>
            <a:tailEnd len="med" w="med" type="none"/>
          </a:ln>
        </p:spPr>
      </p:cxnSp>
      <p:sp>
        <p:nvSpPr>
          <p:cNvPr id="114" name="Google Shape;114;p22"/>
          <p:cNvSpPr txBox="1"/>
          <p:nvPr>
            <p:ph type="title"/>
          </p:nvPr>
        </p:nvSpPr>
        <p:spPr>
          <a:xfrm>
            <a:off x="824400" y="72100"/>
            <a:ext cx="65559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Extra: w</a:t>
            </a:r>
            <a:r>
              <a:rPr b="1" lang="nl" sz="2400"/>
              <a:t>erken met blokkades</a:t>
            </a:r>
            <a:endParaRPr b="1" sz="2400"/>
          </a:p>
        </p:txBody>
      </p:sp>
      <p:sp>
        <p:nvSpPr>
          <p:cNvPr id="115" name="Google Shape;115;p22"/>
          <p:cNvSpPr txBox="1"/>
          <p:nvPr>
            <p:ph idx="2" type="title"/>
          </p:nvPr>
        </p:nvSpPr>
        <p:spPr>
          <a:xfrm>
            <a:off x="824475" y="1122200"/>
            <a:ext cx="7492200" cy="25776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nl" sz="1800"/>
              <a:t>Blokkade bij een verschillende start seizoensverkoop</a:t>
            </a:r>
            <a:endParaRPr sz="1800"/>
          </a:p>
          <a:p>
            <a:pPr indent="-342900" lvl="1" marL="914400" rtl="0" algn="l">
              <a:lnSpc>
                <a:spcPct val="150000"/>
              </a:lnSpc>
              <a:spcBef>
                <a:spcPts val="0"/>
              </a:spcBef>
              <a:spcAft>
                <a:spcPts val="0"/>
              </a:spcAft>
              <a:buSzPts val="1800"/>
              <a:buChar char="○"/>
            </a:pPr>
            <a:r>
              <a:rPr lang="nl" sz="1800"/>
              <a:t>mogelijkheid om slechts een deel van de tickets ter beschikking te stellen</a:t>
            </a:r>
            <a:endParaRPr sz="1800"/>
          </a:p>
          <a:p>
            <a:pPr indent="-342900" lvl="2" marL="1371600" rtl="0" algn="l">
              <a:lnSpc>
                <a:spcPct val="150000"/>
              </a:lnSpc>
              <a:spcBef>
                <a:spcPts val="0"/>
              </a:spcBef>
              <a:spcAft>
                <a:spcPts val="0"/>
              </a:spcAft>
              <a:buSzPts val="1800"/>
              <a:buChar char="■"/>
            </a:pPr>
            <a:r>
              <a:rPr lang="nl" sz="1800"/>
              <a:t>genummerd: stoelen onder toekenning</a:t>
            </a:r>
            <a:endParaRPr sz="1800"/>
          </a:p>
          <a:p>
            <a:pPr indent="-342900" lvl="2" marL="1371600" rtl="0" algn="l">
              <a:lnSpc>
                <a:spcPct val="150000"/>
              </a:lnSpc>
              <a:spcBef>
                <a:spcPts val="0"/>
              </a:spcBef>
              <a:spcAft>
                <a:spcPts val="0"/>
              </a:spcAft>
              <a:buSzPts val="1800"/>
              <a:buChar char="■"/>
            </a:pPr>
            <a:r>
              <a:rPr lang="nl" sz="1800"/>
              <a:t>ongenummerd: capaciteit aanpassen of onder toekenning</a:t>
            </a:r>
            <a:endParaRPr sz="1800"/>
          </a:p>
          <a:p>
            <a:pPr indent="0" lvl="0" marL="0" rtl="0" algn="l">
              <a:lnSpc>
                <a:spcPct val="150000"/>
              </a:lnSpc>
              <a:spcBef>
                <a:spcPts val="0"/>
              </a:spcBef>
              <a:spcAft>
                <a:spcPts val="0"/>
              </a:spcAft>
              <a:buNone/>
            </a:pPr>
            <a:r>
              <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cxnSp>
        <p:nvCxnSpPr>
          <p:cNvPr id="120" name="Google Shape;120;p23"/>
          <p:cNvCxnSpPr/>
          <p:nvPr/>
        </p:nvCxnSpPr>
        <p:spPr>
          <a:xfrm rot="10800000">
            <a:off x="241980" y="1028689"/>
            <a:ext cx="2800200" cy="0"/>
          </a:xfrm>
          <a:prstGeom prst="straightConnector1">
            <a:avLst/>
          </a:prstGeom>
          <a:noFill/>
          <a:ln cap="flat" cmpd="sng" w="28575">
            <a:solidFill>
              <a:srgbClr val="FFDB09"/>
            </a:solidFill>
            <a:prstDash val="solid"/>
            <a:round/>
            <a:headEnd len="med" w="med" type="none"/>
            <a:tailEnd len="med" w="med" type="none"/>
          </a:ln>
        </p:spPr>
      </p:cxnSp>
      <p:sp>
        <p:nvSpPr>
          <p:cNvPr id="121" name="Google Shape;121;p23"/>
          <p:cNvSpPr txBox="1"/>
          <p:nvPr>
            <p:ph type="title"/>
          </p:nvPr>
        </p:nvSpPr>
        <p:spPr>
          <a:xfrm>
            <a:off x="824400" y="72100"/>
            <a:ext cx="6555900" cy="895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nl" sz="2400"/>
              <a:t>Werken met blokkades</a:t>
            </a:r>
            <a:endParaRPr b="1" sz="2400"/>
          </a:p>
        </p:txBody>
      </p:sp>
      <p:sp>
        <p:nvSpPr>
          <p:cNvPr id="122" name="Google Shape;122;p23"/>
          <p:cNvSpPr txBox="1"/>
          <p:nvPr>
            <p:ph idx="2" type="title"/>
          </p:nvPr>
        </p:nvSpPr>
        <p:spPr>
          <a:xfrm>
            <a:off x="824475" y="1122200"/>
            <a:ext cx="7492200" cy="25776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Char char="●"/>
            </a:pPr>
            <a:r>
              <a:rPr lang="nl" sz="1800">
                <a:solidFill>
                  <a:schemeClr val="dk1"/>
                </a:solidFill>
              </a:rPr>
              <a:t>Blokkade voor abonnees</a:t>
            </a:r>
            <a:endParaRPr sz="1800">
              <a:solidFill>
                <a:schemeClr val="dk1"/>
              </a:solidFill>
            </a:endParaRPr>
          </a:p>
          <a:p>
            <a:pPr indent="-342900" lvl="1" marL="914400" rtl="0" algn="l">
              <a:lnSpc>
                <a:spcPct val="150000"/>
              </a:lnSpc>
              <a:spcBef>
                <a:spcPts val="0"/>
              </a:spcBef>
              <a:spcAft>
                <a:spcPts val="0"/>
              </a:spcAft>
              <a:buClr>
                <a:schemeClr val="dk1"/>
              </a:buClr>
              <a:buSzPts val="1800"/>
              <a:buChar char="○"/>
            </a:pPr>
            <a:r>
              <a:rPr lang="nl" sz="1800">
                <a:solidFill>
                  <a:schemeClr val="dk1"/>
                </a:solidFill>
              </a:rPr>
              <a:t>mogelijkheid om een blokkade in te stellen op je evenement zelf en abonnees hier toegang toe te geven</a:t>
            </a:r>
            <a:endParaRPr sz="1800"/>
          </a:p>
        </p:txBody>
      </p:sp>
      <p:pic>
        <p:nvPicPr>
          <p:cNvPr id="123" name="Google Shape;123;p23"/>
          <p:cNvPicPr preferRelativeResize="0"/>
          <p:nvPr/>
        </p:nvPicPr>
        <p:blipFill>
          <a:blip r:embed="rId3">
            <a:alphaModFix/>
          </a:blip>
          <a:stretch>
            <a:fillRect/>
          </a:stretch>
        </p:blipFill>
        <p:spPr>
          <a:xfrm>
            <a:off x="1423826" y="2571747"/>
            <a:ext cx="6296351" cy="2087524"/>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