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4"/>
    <p:sldMasterId id="214748365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3bbd5177e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" name="Google Shape;13;g3bbd5177e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91209b12ab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91209b12ab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91209b12ab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91209b12a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98cb1a9c0e_3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98cb1a9c0e_3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a661d52670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g2a661d5267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291209b12ab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291209b12ab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Administratie - evenementen - data   en dan in eerste tab de verkoopstatus op geannuleerd zetten.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28e27b4fb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Google Shape;38;g28e27b4fb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>
                <a:solidFill>
                  <a:schemeClr val="dk1"/>
                </a:solidFill>
              </a:rPr>
              <a:t>Als je nu restitutie aanzet in evenement, krijgen mensen, </a:t>
            </a:r>
            <a:br>
              <a:rPr lang="nl" sz="1200">
                <a:solidFill>
                  <a:schemeClr val="dk1"/>
                </a:solidFill>
              </a:rPr>
            </a:br>
            <a:r>
              <a:rPr lang="nl" sz="1200">
                <a:solidFill>
                  <a:schemeClr val="dk1"/>
                </a:solidFill>
              </a:rPr>
              <a:t>in hun online bestellingsoverzicht verschillende mogelijkheden.</a:t>
            </a:r>
            <a:br>
              <a:rPr lang="nl" sz="1200">
                <a:solidFill>
                  <a:schemeClr val="dk1"/>
                </a:solidFill>
              </a:rPr>
            </a:br>
            <a:r>
              <a:rPr lang="nl" sz="1200">
                <a:solidFill>
                  <a:schemeClr val="dk1"/>
                </a:solidFill>
              </a:rPr>
              <a:t>(naargelang wat je opzet:)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291209b12ab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291209b12ab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a661d5267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2a661d5267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91209b12ab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91209b12ab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150">
                <a:solidFill>
                  <a:srgbClr val="1D1C1D"/>
                </a:solidFill>
                <a:highlight>
                  <a:srgbClr val="F8F8F8"/>
                </a:highlight>
              </a:rPr>
              <a:t>Administratie - evenementen - handmatige restituties.     Om dit te kunnen doen moeten jullie ons de naam, rekeningnummer en iban nummer doorgeven zodat Tixly dit kan koppelen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91209b12a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91209b12a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91209b12a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91209b12a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Administratie - seizoenen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Administratie - evenementen - producties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1.jpg"/><Relationship Id="rId4" Type="http://schemas.openxmlformats.org/officeDocument/2006/relationships/image" Target="../media/image1.png"/><Relationship Id="rId5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1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20.png"/><Relationship Id="rId5" Type="http://schemas.openxmlformats.org/officeDocument/2006/relationships/image" Target="../media/image1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hyperlink" Target="https://support.tixly.com/hc/nl/articles/360044653412-Tickets-ruilen-toestaan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15.png"/><Relationship Id="rId5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5"/>
          <p:cNvPicPr preferRelativeResize="0"/>
          <p:nvPr/>
        </p:nvPicPr>
        <p:blipFill rotWithShape="1">
          <a:blip r:embed="rId3">
            <a:alphaModFix/>
          </a:blip>
          <a:srcRect b="32316" l="0" r="0" t="13506"/>
          <a:stretch/>
        </p:blipFill>
        <p:spPr>
          <a:xfrm>
            <a:off x="0" y="1447175"/>
            <a:ext cx="9144000" cy="371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500" y="1115825"/>
            <a:ext cx="2120949" cy="21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/>
          <p:nvPr/>
        </p:nvSpPr>
        <p:spPr>
          <a:xfrm>
            <a:off x="125450" y="0"/>
            <a:ext cx="9591000" cy="144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900"/>
              <a:t>Annulatie / verplaatsen van een evenement</a:t>
            </a:r>
            <a:endParaRPr b="1" sz="2900"/>
          </a:p>
        </p:txBody>
      </p:sp>
      <p:pic>
        <p:nvPicPr>
          <p:cNvPr id="18" name="Google Shape;18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58975" y="334425"/>
            <a:ext cx="844713" cy="818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 txBox="1"/>
          <p:nvPr>
            <p:ph type="title"/>
          </p:nvPr>
        </p:nvSpPr>
        <p:spPr>
          <a:xfrm>
            <a:off x="304800" y="174575"/>
            <a:ext cx="8992500" cy="42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nl" sz="2400">
                <a:solidFill>
                  <a:schemeClr val="dk1"/>
                </a:solidFill>
              </a:rPr>
              <a:t>Ruilen toestaan op evenement-niveau:</a:t>
            </a:r>
            <a:endParaRPr b="1" sz="2400">
              <a:solidFill>
                <a:schemeClr val="dk1"/>
              </a:solidFill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304800" y="853713"/>
            <a:ext cx="8772000" cy="15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Voor elk event binnen de productie wordt nu omruilen toegestaan als “online beschikbaar” </a:t>
            </a:r>
            <a:r>
              <a:rPr lang="nl"/>
              <a:t>op staat en “online zichtbaar”.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nl"/>
              <a:t>! Als er naar een voorstelling geruild mag worden maar deze nog niet mag openstaan voor reguliere verkoop, moet je de </a:t>
            </a:r>
            <a:r>
              <a:rPr i="1" lang="nl"/>
              <a:t>verkoopstatus</a:t>
            </a:r>
            <a:r>
              <a:rPr i="1" lang="nl"/>
              <a:t> opzetten als “verkoop niet gepland”.</a:t>
            </a:r>
            <a:r>
              <a:rPr lang="nl"/>
              <a:t>  </a:t>
            </a:r>
            <a:r>
              <a:rPr lang="nl" sz="1000"/>
              <a:t>(informatie - </a:t>
            </a:r>
            <a:r>
              <a:rPr lang="nl" sz="1000"/>
              <a:t>verkoopstatus</a:t>
            </a:r>
            <a:r>
              <a:rPr lang="nl" sz="1000"/>
              <a:t>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801" y="2089400"/>
            <a:ext cx="3844049" cy="298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4501375" y="4158900"/>
            <a:ext cx="4519200" cy="78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300"/>
              <a:t>Als je 1 of meerdere evenementen uit dezelfde productie wilt uitsluiten, kan je </a:t>
            </a:r>
            <a:r>
              <a:rPr i="1" lang="nl" sz="1300"/>
              <a:t>verschillende</a:t>
            </a:r>
            <a:r>
              <a:rPr i="1" lang="nl" sz="1300"/>
              <a:t> productie opzetten voor diegene waar het wel/niet mag.</a:t>
            </a:r>
            <a:endParaRPr i="1" sz="13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/>
          <p:nvPr>
            <p:ph type="title"/>
          </p:nvPr>
        </p:nvSpPr>
        <p:spPr>
          <a:xfrm>
            <a:off x="76200" y="158525"/>
            <a:ext cx="58965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/>
              <a:t>Service mail versturen naar de klanten.</a:t>
            </a:r>
            <a:endParaRPr b="1" sz="2400"/>
          </a:p>
        </p:txBody>
      </p:sp>
      <p:sp>
        <p:nvSpPr>
          <p:cNvPr id="103" name="Google Shape;103;p15"/>
          <p:cNvSpPr txBox="1"/>
          <p:nvPr>
            <p:ph idx="2" type="title"/>
          </p:nvPr>
        </p:nvSpPr>
        <p:spPr>
          <a:xfrm>
            <a:off x="102625" y="521475"/>
            <a:ext cx="8479800" cy="8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/>
              <a:t>Je kan ook een </a:t>
            </a:r>
            <a:r>
              <a:rPr lang="nl" sz="1600"/>
              <a:t>service mail</a:t>
            </a:r>
            <a:r>
              <a:rPr lang="nl" sz="1600"/>
              <a:t> versturen naar de klanten met een link naar hun bestelling vanuit het evenement indien gewenst.</a:t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pic>
        <p:nvPicPr>
          <p:cNvPr id="104" name="Google Shape;10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625" y="1286725"/>
            <a:ext cx="6283224" cy="36464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05" name="Google Shape;10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38275" y="3488950"/>
            <a:ext cx="2693301" cy="15385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6"/>
          <p:cNvSpPr txBox="1"/>
          <p:nvPr>
            <p:ph type="title"/>
          </p:nvPr>
        </p:nvSpPr>
        <p:spPr>
          <a:xfrm>
            <a:off x="2471650" y="1995850"/>
            <a:ext cx="3055800" cy="10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nl" sz="5000">
                <a:solidFill>
                  <a:schemeClr val="dk1"/>
                </a:solidFill>
              </a:rPr>
              <a:t>vragen?</a:t>
            </a:r>
            <a:endParaRPr b="1" sz="5000"/>
          </a:p>
        </p:txBody>
      </p:sp>
      <p:sp>
        <p:nvSpPr>
          <p:cNvPr id="112" name="Google Shape;112;p16"/>
          <p:cNvSpPr txBox="1"/>
          <p:nvPr/>
        </p:nvSpPr>
        <p:spPr>
          <a:xfrm>
            <a:off x="238700" y="4431925"/>
            <a:ext cx="54429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4"/>
              </a:rPr>
              <a:t>link naar volledige handleiding tickets ruilen toestaan - Tixly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6"/>
          <p:cNvSpPr txBox="1"/>
          <p:nvPr>
            <p:ph type="title"/>
          </p:nvPr>
        </p:nvSpPr>
        <p:spPr>
          <a:xfrm>
            <a:off x="76200" y="158525"/>
            <a:ext cx="58965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/>
              <a:t>overzicht webinar:</a:t>
            </a:r>
            <a:endParaRPr b="1" sz="2400"/>
          </a:p>
        </p:txBody>
      </p:sp>
      <p:sp>
        <p:nvSpPr>
          <p:cNvPr id="25" name="Google Shape;25;p6"/>
          <p:cNvSpPr txBox="1"/>
          <p:nvPr>
            <p:ph idx="2" type="title"/>
          </p:nvPr>
        </p:nvSpPr>
        <p:spPr>
          <a:xfrm>
            <a:off x="102625" y="724025"/>
            <a:ext cx="8479800" cy="43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nl" sz="1600"/>
              <a:t>evenement annuleren zonder nieuwe voorstelling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" sz="1600"/>
              <a:t>wat zijn restituties?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" sz="1600"/>
              <a:t>terugbetalen</a:t>
            </a:r>
            <a:endParaRPr sz="1600"/>
          </a:p>
          <a:p>
            <a:pPr indent="-3302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nl" sz="1600"/>
              <a:t>automatische &amp; handmatige restituties</a:t>
            </a:r>
            <a:endParaRPr sz="1600"/>
          </a:p>
          <a:p>
            <a:pPr indent="0" lvl="0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nl" sz="1600"/>
              <a:t>tickets ruilen naar nieuwe voorstelling opzetten: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" sz="1600"/>
              <a:t>seizoen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" sz="1600"/>
              <a:t>productie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" sz="1600"/>
              <a:t>evenement</a:t>
            </a:r>
            <a:endParaRPr sz="1600"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nl" sz="1600"/>
              <a:t>klanten op de hoogte brengen</a:t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type="title"/>
          </p:nvPr>
        </p:nvSpPr>
        <p:spPr>
          <a:xfrm>
            <a:off x="159138" y="295963"/>
            <a:ext cx="77196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nl" sz="2400">
                <a:solidFill>
                  <a:schemeClr val="dk1"/>
                </a:solidFill>
              </a:rPr>
              <a:t>Evenement annuleren, zonder nieuwe voorstelling.</a:t>
            </a:r>
            <a:endParaRPr b="1" sz="2400"/>
          </a:p>
        </p:txBody>
      </p:sp>
      <p:sp>
        <p:nvSpPr>
          <p:cNvPr id="32" name="Google Shape;32;p7"/>
          <p:cNvSpPr txBox="1"/>
          <p:nvPr>
            <p:ph idx="2" type="title"/>
          </p:nvPr>
        </p:nvSpPr>
        <p:spPr>
          <a:xfrm>
            <a:off x="0" y="1002625"/>
            <a:ext cx="6888300" cy="42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nl" sz="1200"/>
              <a:t>Voorstelling op geannuleerd zetten.</a:t>
            </a:r>
            <a:endParaRPr sz="1200"/>
          </a:p>
          <a:p>
            <a:pPr indent="4572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4572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/>
              <a:t>-&gt; op site staat deze als geannuleerd gemeld.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nl" sz="1200"/>
              <a:t>als mensen naar hun online bestelling kijken zien ze “geannuleerd”:</a:t>
            </a:r>
            <a:endParaRPr sz="1200"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33" name="Google Shape;33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6325" y="3417200"/>
            <a:ext cx="3457475" cy="1417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34" name="Google Shape;34;p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8350" y="2295375"/>
            <a:ext cx="4991126" cy="5527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35" name="Google Shape;35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2000" y="1343773"/>
            <a:ext cx="4708975" cy="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80250" y="67600"/>
            <a:ext cx="5856901" cy="49011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42" name="Google Shape;42;p8"/>
          <p:cNvSpPr txBox="1"/>
          <p:nvPr/>
        </p:nvSpPr>
        <p:spPr>
          <a:xfrm>
            <a:off x="62475" y="785675"/>
            <a:ext cx="3029700" cy="406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Standaard staat er geen omruiling aan. afhankelijk wat je aanduidt in restitutie heeft de klant verschillende opties online:</a:t>
            </a:r>
            <a:endParaRPr/>
          </a:p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100275" y="305375"/>
            <a:ext cx="4077900" cy="43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300">
                <a:solidFill>
                  <a:schemeClr val="dk1"/>
                </a:solidFill>
              </a:rPr>
              <a:t>opzet restitutie:</a:t>
            </a:r>
            <a:endParaRPr b="1" sz="2300"/>
          </a:p>
        </p:txBody>
      </p:sp>
      <p:pic>
        <p:nvPicPr>
          <p:cNvPr id="44" name="Google Shape;44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274" y="2791450"/>
            <a:ext cx="3200701" cy="1642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25" y="2413640"/>
            <a:ext cx="9144002" cy="208387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9"/>
          <p:cNvSpPr txBox="1"/>
          <p:nvPr>
            <p:ph type="title"/>
          </p:nvPr>
        </p:nvSpPr>
        <p:spPr>
          <a:xfrm>
            <a:off x="176550" y="45875"/>
            <a:ext cx="87909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300"/>
              <a:t>terugbetalen zonder opties.</a:t>
            </a:r>
            <a:endParaRPr b="1" sz="2300"/>
          </a:p>
        </p:txBody>
      </p:sp>
      <p:sp>
        <p:nvSpPr>
          <p:cNvPr id="52" name="Google Shape;52;p9"/>
          <p:cNvSpPr txBox="1"/>
          <p:nvPr/>
        </p:nvSpPr>
        <p:spPr>
          <a:xfrm>
            <a:off x="106050" y="1023450"/>
            <a:ext cx="8861400" cy="20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Dit kan via automatische restituties.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Iedereen die online tickets heeft besteld komt in de automatische restituties terecht </a:t>
            </a:r>
            <a:r>
              <a:rPr lang="nl" sz="600"/>
              <a:t>(administratie - evenementen - automatische restituties)</a:t>
            </a:r>
            <a:endParaRPr sz="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/>
              <a:t>filteren op evenement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/>
              <a:t>aanduiden wie je automatisch wilt laten terugbetalen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/>
              <a:t>2e venster bevestiging en mail template kiezen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0"/>
          <p:cNvSpPr txBox="1"/>
          <p:nvPr>
            <p:ph type="title"/>
          </p:nvPr>
        </p:nvSpPr>
        <p:spPr>
          <a:xfrm>
            <a:off x="176550" y="45875"/>
            <a:ext cx="87909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300"/>
              <a:t>Bevestiging automatische restituties</a:t>
            </a:r>
            <a:r>
              <a:rPr b="1" lang="nl" sz="2300"/>
              <a:t> </a:t>
            </a:r>
            <a:endParaRPr b="1" sz="2300"/>
          </a:p>
        </p:txBody>
      </p:sp>
      <p:pic>
        <p:nvPicPr>
          <p:cNvPr id="59" name="Google Shape;59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74625" y="1657625"/>
            <a:ext cx="3792826" cy="234275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60" name="Google Shape;60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0500" y="783800"/>
            <a:ext cx="4474799" cy="4271624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1"/>
          <p:cNvSpPr txBox="1"/>
          <p:nvPr>
            <p:ph type="title"/>
          </p:nvPr>
        </p:nvSpPr>
        <p:spPr>
          <a:xfrm>
            <a:off x="188400" y="206750"/>
            <a:ext cx="86148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/>
              <a:t>Wat met mensen die niet online betaald hebben? </a:t>
            </a:r>
            <a:endParaRPr b="1" sz="2400"/>
          </a:p>
        </p:txBody>
      </p:sp>
      <p:sp>
        <p:nvSpPr>
          <p:cNvPr id="67" name="Google Shape;67;p11"/>
          <p:cNvSpPr txBox="1"/>
          <p:nvPr/>
        </p:nvSpPr>
        <p:spPr>
          <a:xfrm>
            <a:off x="300250" y="732850"/>
            <a:ext cx="8208600" cy="17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Die krijgen online de optie ‘restitutie’ en kunnen daarna hun bankgegevens invullen:</a:t>
            </a:r>
            <a:endParaRPr/>
          </a:p>
        </p:txBody>
      </p:sp>
      <p:pic>
        <p:nvPicPr>
          <p:cNvPr id="68" name="Google Shape;68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674" y="1270075"/>
            <a:ext cx="3335994" cy="17457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69" name="Google Shape;69;p11"/>
          <p:cNvSpPr txBox="1"/>
          <p:nvPr/>
        </p:nvSpPr>
        <p:spPr>
          <a:xfrm>
            <a:off x="4025625" y="1373350"/>
            <a:ext cx="4985100" cy="11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Deze verschijnen dan in “handmatige restituties” waar je een XML bestand kan generen om door te sturen naar je </a:t>
            </a:r>
            <a:r>
              <a:rPr lang="nl"/>
              <a:t>financiële</a:t>
            </a:r>
            <a:r>
              <a:rPr lang="nl"/>
              <a:t> instelling om deze te verwerken.</a:t>
            </a:r>
            <a:endParaRPr/>
          </a:p>
        </p:txBody>
      </p:sp>
      <p:pic>
        <p:nvPicPr>
          <p:cNvPr id="70" name="Google Shape;70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0975" y="3342450"/>
            <a:ext cx="8789749" cy="16299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2"/>
          <p:cNvSpPr txBox="1"/>
          <p:nvPr>
            <p:ph type="title"/>
          </p:nvPr>
        </p:nvSpPr>
        <p:spPr>
          <a:xfrm>
            <a:off x="304800" y="174575"/>
            <a:ext cx="85650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/>
              <a:t>Tickets ruilen naar andere voorstelling of restitutie. </a:t>
            </a:r>
            <a:endParaRPr b="1" sz="2400"/>
          </a:p>
        </p:txBody>
      </p:sp>
      <p:sp>
        <p:nvSpPr>
          <p:cNvPr id="77" name="Google Shape;77;p12"/>
          <p:cNvSpPr txBox="1"/>
          <p:nvPr/>
        </p:nvSpPr>
        <p:spPr>
          <a:xfrm>
            <a:off x="467700" y="767100"/>
            <a:ext cx="7380600" cy="22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Je kan ook mensen hun ticket laten omruilen naar een andere voorstelling.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Om tickets te kunnen ruilen moet dit op verschillende </a:t>
            </a:r>
            <a:r>
              <a:rPr lang="nl"/>
              <a:t>niveaus</a:t>
            </a:r>
            <a:r>
              <a:rPr lang="nl"/>
              <a:t> opstaan: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/>
              <a:t>Seizoen (ruilen naar een ander seizoen niet mogelijk)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/>
              <a:t>productie (hier kan je bepaalde producties uitsluiten / toevoegen aan ruiling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/>
              <a:t>evenement (moet online staan) </a:t>
            </a:r>
            <a:r>
              <a:rPr i="1" lang="nl">
                <a:solidFill>
                  <a:srgbClr val="980000"/>
                </a:solidFill>
              </a:rPr>
              <a:t>als je een evenement op geannuleerd zet, moet je de restitutie aanzetten om tickets te kunnen ruilen!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29432" y="2925487"/>
            <a:ext cx="2986167" cy="19434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4699" y="2647950"/>
            <a:ext cx="2674675" cy="26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3"/>
          <p:cNvSpPr txBox="1"/>
          <p:nvPr>
            <p:ph type="title"/>
          </p:nvPr>
        </p:nvSpPr>
        <p:spPr>
          <a:xfrm>
            <a:off x="304800" y="174575"/>
            <a:ext cx="44886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/>
              <a:t>ruilen toestaan per seizoen:</a:t>
            </a:r>
            <a:endParaRPr b="1" sz="2400"/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3400" y="134775"/>
            <a:ext cx="4368798" cy="213962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86" name="Google Shape;86;p13"/>
          <p:cNvSpPr txBox="1"/>
          <p:nvPr>
            <p:ph idx="2" type="title"/>
          </p:nvPr>
        </p:nvSpPr>
        <p:spPr>
          <a:xfrm>
            <a:off x="304800" y="2818375"/>
            <a:ext cx="44886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/>
              <a:t>ruilen toestaan per productie:</a:t>
            </a:r>
            <a:endParaRPr b="1" sz="2400"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93400" y="2710600"/>
            <a:ext cx="4350599" cy="2369054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Blank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