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10.xml"/>
  <Override ContentType="application/vnd.openxmlformats-officedocument.presentationml.comments+xml" PartName="/ppt/comments/comment17.xml"/>
  <Override ContentType="application/vnd.openxmlformats-officedocument.presentationml.comments+xml" PartName="/ppt/comments/comment8.xml"/>
  <Override ContentType="application/vnd.openxmlformats-officedocument.presentationml.comments+xml" PartName="/ppt/comments/comment6.xml"/>
  <Override ContentType="application/vnd.openxmlformats-officedocument.presentationml.comments+xml" PartName="/ppt/comments/comment3.xml"/>
  <Override ContentType="application/vnd.openxmlformats-officedocument.presentationml.comments+xml" PartName="/ppt/comments/comment15.xml"/>
  <Override ContentType="application/vnd.openxmlformats-officedocument.presentationml.comments+xml" PartName="/ppt/comments/comment13.xml"/>
  <Override ContentType="application/vnd.openxmlformats-officedocument.presentationml.comments+xml" PartName="/ppt/comments/comment16.xml"/>
  <Override ContentType="application/vnd.openxmlformats-officedocument.presentationml.comments+xml" PartName="/ppt/comments/comment1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9.xml"/>
  <Override ContentType="application/vnd.openxmlformats-officedocument.presentationml.comments+xml" PartName="/ppt/comments/comment12.xml"/>
  <Override ContentType="application/vnd.openxmlformats-officedocument.presentationml.comments+xml" PartName="/ppt/comments/comment1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41" name="Liesbeth Thiers"/>
  <p:cmAuthor clrIdx="1" id="1" initials="" lastIdx="2" name="Niki Priem"/>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4-12-05T10:35:55.092">
    <p:pos x="6000" y="0"/>
    <p:text>Nog een intro voorzien? bv. met zowel logo van Google als de Bib in verwerkt
en eventueel een visual van een Google zoekresultatenlijst (zoals die ook wat verder in de video gebruikt wordt)?</p:text>
  </p:cm>
  <p:cm authorId="0" idx="2" dt="2024-12-05T10:36:14.252">
    <p:pos x="6000" y="100"/>
    <p:text>welke tekst verschijnt on screen en welke niet? Er wordt best ook een ondertitelde versie gemaakt.
Voor de helderheid heb ik alle ingesproken tekst nu in de notities geplaatst.</p:text>
  </p:cm>
  <p:cm authorId="0" idx="3" dt="2024-12-05T10:36:14.252">
    <p:pos x="6000" y="100"/>
    <p:text>zo zie je ook wat ik ongeveer waar verwacht</p:text>
  </p:cm>
</p:cmLst>
</file>

<file path=ppt/comments/comment10.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5" dt="2024-12-05T10:39:57.360">
    <p:pos x="6000" y="0"/>
    <p:text>beeld voor school zou ik nog wat anders willen als dat kan, bv. speelplaats ook zichtbaar?
En het gebouw met vlag zou ook het gemeente(huis) kunnen zijn?</p:text>
  </p:cm>
  <p:cm authorId="1" idx="2" dt="2024-12-04T14:16:56.727">
    <p:pos x="6000" y="0"/>
    <p:text>+ de pijltjes moeten omgekeerd ...</p:text>
  </p:cm>
  <p:cm authorId="0" idx="26" dt="2024-12-05T09:58:25.965">
    <p:pos x="6000" y="0"/>
    <p:text>worden de pijltjes geanimeerd? Vallen nu minder op en mogen dus ook in kleur</p:text>
  </p:cm>
  <p:cm authorId="0" idx="27" dt="2024-12-05T10:41:56.065">
    <p:pos x="6000" y="100"/>
    <p:text>hier woorden backlinks en naamsbekendheid toevoegen</p:text>
  </p:cm>
  <p:cm authorId="0" idx="28" dt="2024-12-05T10:41:56.065">
    <p:pos x="6000" y="100"/>
    <p:text>of naamsbekendheid bij vorige beeld?</p:text>
  </p:cm>
</p:cmLst>
</file>

<file path=ppt/comments/comment1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9" dt="2024-12-05T10:40:48.105">
    <p:pos x="6000" y="0"/>
    <p:text>hier nog lokale SEO toevoegen?</p:text>
  </p:cm>
  <p:cm authorId="0" idx="30" dt="2024-12-04T10:31:55.681">
    <p:pos x="96" y="96"/>
    <p:text>enkel de woorden Google bedrijfsprofiel hoeven hier te zien zijn (wel ondertitels in die versie uiteraard)
Misschien eerder bovenaan zodat ze niet conflicteren met ondertitels</p:text>
  </p:cm>
</p:cmLst>
</file>

<file path=ppt/comments/comment1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1" dt="2024-12-05T10:44:07.651">
    <p:pos x="96" y="96"/>
    <p:text>hier in animatie bibliotheek.be uitlichten? 
en misschien toch eerder de opmaak van een cataloguspagina in de websites?
aanduidingen van regio's en aantal websites mag hier weg (ook groene kleur)
Ook nog Google toevoegen met een pijltje naar bibliotheek.be?
dubbele inhoud als woorden toevoegen</p:text>
  </p:cm>
</p:cmLst>
</file>

<file path=ppt/comments/comment1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2" dt="2024-12-04T09:48:17.636">
    <p:pos x="6000" y="0"/>
    <p:text>leesbaarheid data</p:text>
  </p:cm>
  <p:cm authorId="0" idx="33" dt="2024-12-04T07:31:12.708">
    <p:pos x="6000" y="100"/>
    <p:text>performantie in plaats van performance</p:text>
  </p:cm>
  <p:cm authorId="0" idx="34" dt="2024-12-04T07:30:52.174">
    <p:pos x="6000" y="200"/>
    <p:text>Typfout: leesbaarheid</p:text>
  </p:cm>
</p:cmLst>
</file>

<file path=ppt/comments/comment1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5" dt="2024-12-04T09:49:11.922">
    <p:pos x="6000" y="0"/>
    <p:text>visual van Google zoekresultaten op mobiel nog toevoegen?</p:text>
  </p:cm>
  <p:cm authorId="0" idx="36" dt="2024-12-04T07:32:16.781">
    <p:pos x="6000" y="100"/>
    <p:text>typo: naamsbekendheid met een s</p:text>
  </p:cm>
</p:cmLst>
</file>

<file path=ppt/comments/comment1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7" dt="2024-12-05T10:45:39.829">
    <p:pos x="6000" y="0"/>
    <p:text>hier eerder het publiek van de eerste slides overnemen en niet die van de innovatie agenda?</p:text>
  </p:cm>
  <p:cm authorId="0" idx="38" dt="2024-12-05T10:45:39.829">
    <p:pos x="6000" y="0"/>
    <p:text>misschien staat de bibmedewerker wat meer onder het bibgebouw en niet ervoor</p:text>
  </p:cm>
</p:cmLst>
</file>

<file path=ppt/comments/comment1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9" dt="2024-12-05T10:45:08.927">
    <p:pos x="6000" y="0"/>
    <p:text>zelfde opmerking in verband met publiek</p:text>
  </p:cm>
  <p:cm authorId="0" idx="40" dt="2024-12-05T10:45:08.927">
    <p:pos x="6000" y="0"/>
    <p:text>dit extra beeld hoeft ook niet, kan enkel de vorige zijn</p:text>
  </p:cm>
</p:cmLst>
</file>

<file path=ppt/comments/comment1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1" dt="2024-12-04T07:58:02.514">
    <p:pos x="6000" y="0"/>
    <p:text>nog iets van outro toevoegen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4-12-05T12:41:45.244">
    <p:pos x="6000" y="0"/>
    <p:text>ik vind het oranje persoonlijk wat fel, maar dat ligt misschien aan mij :)</p:text>
  </p:cm>
  <p:cm authorId="0" idx="5" dt="2024-12-05T10:36:43.249">
    <p:pos x="6000" y="100"/>
    <p:text>Hier zou je ook nog iets kunnen doen met die 'de Bib vaker en hoger in Google'?</p:text>
  </p:cm>
  <p:cm authorId="0" idx="6" dt="2024-12-05T10:36:43.249">
    <p:pos x="6000" y="100"/>
    <p:text>dat vorige beeld vervaagt en overgaat in dit? Of zo?</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4-12-05T09:51:10.023">
    <p:pos x="6000" y="0"/>
    <p:text>Iets van tekstlijntjes toevoegen?</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4-12-04T09:45:05.254">
    <p:pos x="6000" y="0"/>
    <p:text>kleine wijziging in ingesproken tekst</p:text>
  </p:cm>
  <p:cm authorId="0" idx="9" dt="2024-12-04T10:26:53.741">
    <p:pos x="6000" y="100"/>
    <p:text>verschijnt hier eerst enkel de bibmedewerker?</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0" dt="2024-12-05T10:38:00.264">
    <p:pos x="6000" y="0"/>
    <p:text>Zonnedorp (nu een n teveel) ;)</p:text>
  </p:cm>
  <p:cm authorId="0" idx="11" dt="2024-12-05T10:37:24.660">
    <p:pos x="6000" y="0"/>
    <p:text>Als eerste het woord 'woordgebruik toevoegen dichtbij de hand/mobiel?</p:text>
  </p:cm>
  <p:cm authorId="0" idx="12" dt="2024-12-05T10:37:46.238">
    <p:pos x="6000" y="0"/>
    <p:text>en dan de vinkjes?</p:text>
  </p:cm>
  <p:cm authorId="0" idx="13" dt="2024-12-05T10:38:00.264">
    <p:pos x="6000" y="0"/>
    <p:text>en daarna het wolkje met woord zoekintenties erbij?</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4" dt="2024-12-04T10:27:58.535">
    <p:pos x="6000" y="0"/>
    <p:text>is er nog een manier om de woorden 'zoekintentie' en 'woordgebruik' hier te vermelden? Misschien ook door de achtergrond wat te vervagen?</p:text>
  </p:cm>
  <p:cm authorId="0" idx="15" dt="2024-12-04T09:57:52.493">
    <p:pos x="6000" y="0"/>
    <p:text>of op de vorige afbeelding?</p:text>
  </p:cm>
  <p:cm authorId="0" idx="16" dt="2024-12-04T09:58:50.247">
    <p:pos x="6000" y="0"/>
    <p:text>die woorden kunnen misschien dicht bij het gedachtenwolkje? En dat wolkje ook toevoegen bij de andere gebruikers?</p:text>
  </p:cm>
  <p:cm authorId="0" idx="17" dt="2024-12-04T10:27:58.535">
    <p:pos x="6000" y="0"/>
    <p:text>en misschien kunnen de andere gebruikers wat meer in de achtergrond? Nu is het wat veel, denk ik.</p:tex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8" dt="2024-12-04T14:14:24.325">
    <p:pos x="6000" y="0"/>
    <p:text>kleuraanduiding wat metadata zijn in het zoekresultaat. 
Hier is het wel niet helder dat je in het CMS aan het werken bent. Ziet er uit als de website. 
Maar het wordt misschien wel wat veel.</p:text>
  </p:cm>
  <p:cm authorId="1" idx="1" dt="2024-12-04T14:14:24.325">
    <p:pos x="6000" y="0"/>
    <p:text>Mss idd eerder een printscreen van metatitel en beschrijving tonen hier. Nadruk eerder op resultaat van de metadata</p:text>
  </p:cm>
  <p:cm authorId="0" idx="19" dt="2024-12-04T10:00:07.451">
    <p:pos x="6000" y="100"/>
    <p:text>hier mis ik nog de visual van de zoekresultatenlijst met een metatitel en korte beschrijving bijvoorbeeld. Met dus een voorleesuurtje zoekresultaat uitgelicht.</p:text>
  </p:cm>
</p:cmLst>
</file>

<file path=ppt/comments/comment8.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0" dt="2024-12-04T10:29:44.741">
    <p:pos x="6000" y="0"/>
    <p:text>menu highlighten?</p:text>
  </p:cm>
  <p:cm authorId="0" idx="21" dt="2024-12-04T10:01:16.547">
    <p:pos x="6000" y="100"/>
    <p:text>in url gemeente.bibliotheek.be</p:text>
  </p:cm>
</p:cmLst>
</file>

<file path=ppt/comments/comment9.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2" dt="2024-12-04T10:30:37.284">
    <p:pos x="6000" y="0"/>
    <p:text>misschien google + loep + 'ereteken' bovenaan om overlap met ondertitels te vermijden?</p:text>
  </p:cm>
  <p:cm authorId="0" idx="23" dt="2024-12-04T10:01:00.614">
    <p:pos x="6000" y="100"/>
    <p:text>in url gemeente.bibliotheek.be</p:text>
  </p:cm>
  <p:cm authorId="0" idx="24" dt="2024-12-04T09:51:53.210">
    <p:pos x="96" y="96"/>
    <p:text>toevoeging in gesproken tekst</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Je kan online nog meer publiek bereiken. Hoe? Door samen aan de zichtbaarheid van de Bib in Google te werken. We noemen dit zoekmachineoptimalisatie, search engine optimization of SEO.</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1bb8178df6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1bb8178df6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Google checkt hoe betrouwbaar en bekend websites zijn. In ons geval voor het volledige domein Bibliotheek.be: waartoe dus ook jouw lokale bibwebsite behoort.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bb8178df6_0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bb8178df6_0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Vraag dus een linkje naar jouw websitecontent van andere betrouwbare websites, sociale media of apps. Bijvoorbeeld die van je gemeente of andere partners.</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1bb8178df6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31bb8178df6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Ga aan de slag met je Google bedrijfsprofiel om lokaal nog meer zichtbaar te zijn.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31bb8178df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31bb8178df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Domein 3: </a:t>
            </a:r>
            <a:r>
              <a:rPr lang="nl">
                <a:solidFill>
                  <a:schemeClr val="dk1"/>
                </a:solidFill>
                <a:highlight>
                  <a:srgbClr val="00FF00"/>
                </a:highlight>
              </a:rPr>
              <a:t>techniek</a:t>
            </a:r>
            <a:r>
              <a:rPr lang="nl">
                <a:solidFill>
                  <a:schemeClr val="dk1"/>
                </a:solidFill>
              </a:rPr>
              <a:t>.</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1bb8178df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1bb8178df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Er is veel overlap tussen de publiekscatalogi op de verschillende bibliotheekwebsites en Google vindt veel </a:t>
            </a:r>
            <a:r>
              <a:rPr lang="nl">
                <a:solidFill>
                  <a:schemeClr val="dk1"/>
                </a:solidFill>
                <a:highlight>
                  <a:srgbClr val="00FF00"/>
                </a:highlight>
              </a:rPr>
              <a:t>dubbele inhoud</a:t>
            </a:r>
            <a:r>
              <a:rPr lang="nl">
                <a:solidFill>
                  <a:schemeClr val="dk1"/>
                </a:solidFill>
              </a:rPr>
              <a:t> op één domein verdacht. Als oplossing hiervoor staan de cataloguspagina's van Bibliotheek.be ingesteld als voorkeurskeuze voor Google. Vandaar wordt gelinkt naar de lokale publiekscatalogi. </a:t>
            </a:r>
            <a:endParaRPr>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bb8178df6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1bb8178df6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De </a:t>
            </a:r>
            <a:r>
              <a:rPr lang="nl">
                <a:solidFill>
                  <a:schemeClr val="dk1"/>
                </a:solidFill>
                <a:highlight>
                  <a:srgbClr val="00FF00"/>
                </a:highlight>
              </a:rPr>
              <a:t>performantie</a:t>
            </a:r>
            <a:r>
              <a:rPr lang="nl">
                <a:solidFill>
                  <a:schemeClr val="dk1"/>
                </a:solidFill>
              </a:rPr>
              <a:t>, snelheid van de bibwebsites en het leesbaar maken van data voor zoekmachines zijn ook belangrijk. Google pikt zo jouw inspanningen op en je stijgt in de zoekresultaten.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1bb8178df6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1bb8178df6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Door samen stap voor stap onze bibliotheekwebsites te optimaliseren, scoren we vaker en hoger in de zoekresultaten.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31bb8178df6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31bb8178df6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Je bent zichtbaar wanneer jouw publiek online op zoek gaat naar een oplossing die jouw bibliotheek aanbiedt.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bb8178df6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bb8178df6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En zo komen finaal meer mensen naar de Bib, jouw bib.</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1bb8178df6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1bb8178df6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Ga zelf aan de slag met de content op en de autoriteit van jouw bibliotheekwebsite. Op het leerplatform van Cultuurconnect leer je wat je kan doen en hoe dit precies werkt.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1bb8178d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1bb8178d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Om de bibliotheekwebsites te optimaliseren werken we op 3 verschillende domeinen.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31bb8178df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31bb8178df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Domein 1: </a:t>
            </a:r>
            <a:r>
              <a:rPr lang="nl">
                <a:solidFill>
                  <a:schemeClr val="dk1"/>
                </a:solidFill>
                <a:highlight>
                  <a:srgbClr val="00FF00"/>
                </a:highlight>
              </a:rPr>
              <a:t>content</a:t>
            </a:r>
            <a:r>
              <a:rPr lang="nl">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31bb8178df6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31bb8178df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De inhoud van je website neem je als bib zelf in handen.</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1bb8178df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1bb8178df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nl">
                <a:solidFill>
                  <a:schemeClr val="dk1"/>
                </a:solidFill>
              </a:rPr>
              <a:t>Gebruik net die zoektermen op je bibwebsite waarmee je publiek naar jouw aanbod zoekt.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1bb8178df6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31bb8178df6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Schrijf je teksten op maat van je publiek. Krijg inzicht in hun </a:t>
            </a:r>
            <a:r>
              <a:rPr lang="nl">
                <a:solidFill>
                  <a:schemeClr val="dk1"/>
                </a:solidFill>
                <a:highlight>
                  <a:srgbClr val="00FF00"/>
                </a:highlight>
              </a:rPr>
              <a:t>zoekintentie</a:t>
            </a:r>
            <a:r>
              <a:rPr lang="nl">
                <a:solidFill>
                  <a:schemeClr val="dk1"/>
                </a:solidFill>
              </a:rPr>
              <a:t> en hun </a:t>
            </a:r>
            <a:r>
              <a:rPr lang="nl">
                <a:solidFill>
                  <a:schemeClr val="dk1"/>
                </a:solidFill>
                <a:highlight>
                  <a:srgbClr val="00FF00"/>
                </a:highlight>
              </a:rPr>
              <a:t>woordgebruik</a:t>
            </a:r>
            <a:r>
              <a:rPr lang="nl">
                <a:solidFill>
                  <a:schemeClr val="dk1"/>
                </a:solidFill>
              </a:rPr>
              <a:t>.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1bb8178df6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1bb8178df6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nl">
                <a:solidFill>
                  <a:schemeClr val="dk1"/>
                </a:solidFill>
              </a:rPr>
              <a:t>Ook de beschrijving van je pagina in het content management systeem, CMS, doet ertoe voor Google. Voorzie metatitels en metabeschrijvingen. Dankzij deze </a:t>
            </a:r>
            <a:r>
              <a:rPr lang="nl">
                <a:solidFill>
                  <a:schemeClr val="dk1"/>
                </a:solidFill>
                <a:highlight>
                  <a:srgbClr val="00FF00"/>
                </a:highlight>
              </a:rPr>
              <a:t>metadata</a:t>
            </a:r>
            <a:r>
              <a:rPr lang="nl">
                <a:solidFill>
                  <a:schemeClr val="dk1"/>
                </a:solidFill>
              </a:rPr>
              <a:t> vallen jouw zoekresultaten meer op.</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nl">
                <a:solidFill>
                  <a:schemeClr val="dk1"/>
                </a:solidFill>
              </a:rPr>
              <a:t>En neem de tijd om de </a:t>
            </a:r>
            <a:r>
              <a:rPr lang="nl">
                <a:solidFill>
                  <a:schemeClr val="dk1"/>
                </a:solidFill>
                <a:highlight>
                  <a:srgbClr val="00FF00"/>
                </a:highlight>
              </a:rPr>
              <a:t>structuur</a:t>
            </a:r>
            <a:r>
              <a:rPr lang="nl">
                <a:solidFill>
                  <a:schemeClr val="dk1"/>
                </a:solidFill>
              </a:rPr>
              <a:t> van je website te verbeteren.</a:t>
            </a:r>
            <a:endParaRPr>
              <a:solidFill>
                <a:schemeClr val="dk1"/>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1bb8178df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1bb8178df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Je publiek vindt zo snel alle relevante info in een </a:t>
            </a:r>
            <a:r>
              <a:rPr lang="nl">
                <a:solidFill>
                  <a:schemeClr val="dk1"/>
                </a:solidFill>
                <a:highlight>
                  <a:srgbClr val="00FF00"/>
                </a:highlight>
              </a:rPr>
              <a:t>helder menu</a:t>
            </a:r>
            <a:r>
              <a:rPr lang="nl">
                <a:solidFill>
                  <a:schemeClr val="dk1"/>
                </a:solidFill>
              </a:rPr>
              <a: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31bb8178df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31bb8178df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nl">
                <a:solidFill>
                  <a:schemeClr val="dk1"/>
                </a:solidFill>
              </a:rPr>
              <a:t>Domein 2: </a:t>
            </a:r>
            <a:r>
              <a:rPr lang="nl">
                <a:solidFill>
                  <a:schemeClr val="dk1"/>
                </a:solidFill>
                <a:highlight>
                  <a:srgbClr val="00FF00"/>
                </a:highlight>
              </a:rPr>
              <a:t>autoriteit</a:t>
            </a:r>
            <a:r>
              <a:rPr lang="nl">
                <a:solidFill>
                  <a:schemeClr val="dk1"/>
                </a:solidFill>
              </a:rPr>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comments" Target="../comments/comment9.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comments" Target="../comments/comment10.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comments" Target="../comments/comment11.xml"/><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comments" Target="../comments/comment12.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comments" Target="../comments/comment13.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comments" Target="../comments/comment14.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comments" Target="../comments/comment15.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comments" Target="../comments/commen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comments" Target="../comments/commen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comments" Target="../comments/comment3.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comments" Target="../comments/comment4.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omments" Target="../comments/comment5.xml"/><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comments" Target="../comments/comment6.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comments" Target="../comments/commen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comments" Target="../comments/comment8.xml"/><Relationship Id="rId4"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nl"/>
              <a:t>de Bib vaker en hoger in Google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22"/>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pic>
        <p:nvPicPr>
          <p:cNvPr id="104" name="Google Shape;104;p23"/>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4"/>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pic>
        <p:nvPicPr>
          <p:cNvPr id="114" name="Google Shape;114;p25"/>
          <p:cNvPicPr preferRelativeResize="0"/>
          <p:nvPr/>
        </p:nvPicPr>
        <p:blipFill>
          <a:blip r:embed="rId3">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6"/>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p27"/>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id="129" name="Google Shape;129;p28"/>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9"/>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30"/>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pic>
        <p:nvPicPr>
          <p:cNvPr id="59" name="Google Shape;59;p14"/>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pic>
        <p:nvPicPr>
          <p:cNvPr id="64" name="Google Shape;64;p15"/>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6"/>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7"/>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pic>
        <p:nvPicPr>
          <p:cNvPr id="79" name="Google Shape;79;p18"/>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9"/>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20"/>
          <p:cNvPicPr preferRelativeResize="0"/>
          <p:nvPr/>
        </p:nvPicPr>
        <p:blipFill>
          <a:blip r:embed="rId4">
            <a:alphaModFix/>
          </a:blip>
          <a:stretch>
            <a:fillRect/>
          </a:stretch>
        </p:blipFill>
        <p:spPr>
          <a:xfrm>
            <a:off x="152400" y="152400"/>
            <a:ext cx="8542812"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pic>
        <p:nvPicPr>
          <p:cNvPr id="94" name="Google Shape;94;p21"/>
          <p:cNvPicPr preferRelativeResize="0"/>
          <p:nvPr/>
        </p:nvPicPr>
        <p:blipFill>
          <a:blip r:embed="rId3">
            <a:alphaModFix/>
          </a:blip>
          <a:stretch>
            <a:fillRect/>
          </a:stretch>
        </p:blipFill>
        <p:spPr>
          <a:xfrm>
            <a:off x="152400" y="152400"/>
            <a:ext cx="8542812" cy="483870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