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0" r:id="rId5"/>
    <p:sldId id="271" r:id="rId6"/>
    <p:sldId id="308" r:id="rId7"/>
    <p:sldId id="307" r:id="rId8"/>
    <p:sldId id="309" r:id="rId9"/>
    <p:sldId id="310" r:id="rId10"/>
    <p:sldId id="311" r:id="rId11"/>
    <p:sldId id="312" r:id="rId12"/>
    <p:sldId id="313" r:id="rId13"/>
    <p:sldId id="314" r:id="rId14"/>
    <p:sldId id="317" r:id="rId15"/>
    <p:sldId id="318" r:id="rId16"/>
    <p:sldId id="319" r:id="rId17"/>
    <p:sldId id="316" r:id="rId18"/>
    <p:sldId id="320" r:id="rId19"/>
    <p:sldId id="321" r:id="rId20"/>
    <p:sldId id="322" r:id="rId21"/>
    <p:sldId id="323" r:id="rId22"/>
    <p:sldId id="315" r:id="rId23"/>
    <p:sldId id="325" r:id="rId24"/>
    <p:sldId id="324" r:id="rId25"/>
    <p:sldId id="326" r:id="rId26"/>
    <p:sldId id="281" r:id="rId27"/>
  </p:sldIdLst>
  <p:sldSz cx="18288000" cy="10287000"/>
  <p:notesSz cx="6858000" cy="9144000"/>
  <p:embeddedFontLst>
    <p:embeddedFont>
      <p:font typeface="Akrobat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mmon" panose="020B0604020202020204" charset="0"/>
      <p:regular r:id="rId34"/>
    </p:embeddedFont>
    <p:embeddedFont>
      <p:font typeface="TT Commons 1" panose="020B0604020202020204" charset="0"/>
      <p:regular r:id="rId35"/>
    </p:embeddedFont>
    <p:embeddedFont>
      <p:font typeface="TT Commons 2" panose="020B0604020202020204" charset="0"/>
      <p:regular r:id="rId36"/>
    </p:embeddedFont>
    <p:embeddedFont>
      <p:font typeface="TT Commons 3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2E84D-ED08-4232-BE87-89DEFB9088DC}" type="datetimeFigureOut">
              <a:rPr lang="nl-BE" smtClean="0"/>
              <a:t>4/02/2023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10EE4-1720-40C8-8B17-FC792EF8664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4265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10EE4-1720-40C8-8B17-FC792EF86642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727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grotepost.be/storymapkie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raina.minhas@degrotepost.b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degrotepost.be/xrfestival" TargetMode="External"/><Relationship Id="rId4" Type="http://schemas.openxmlformats.org/officeDocument/2006/relationships/hyperlink" Target="http://www.degrotepost.b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02052" y="6504470"/>
            <a:ext cx="2333348" cy="27670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742437"/>
            <a:ext cx="17388603" cy="2080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80"/>
              </a:lnSpc>
            </a:pPr>
            <a:r>
              <a:rPr lang="nl-NL" sz="9600" b="1" i="0" dirty="0">
                <a:solidFill>
                  <a:srgbClr val="000000"/>
                </a:solidFill>
                <a:effectLst/>
                <a:latin typeface="acumin-pro"/>
              </a:rPr>
              <a:t>Interactie met doelgroepen</a:t>
            </a:r>
            <a:endParaRPr lang="en-US" sz="12771" dirty="0">
              <a:solidFill>
                <a:srgbClr val="000000"/>
              </a:solidFill>
              <a:latin typeface="Common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887200" y="663093"/>
            <a:ext cx="5202674" cy="835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krobat"/>
              </a:rPr>
              <a:t>6 </a:t>
            </a:r>
            <a:r>
              <a:rPr lang="en-US" sz="5199" dirty="0" err="1">
                <a:solidFill>
                  <a:srgbClr val="000000"/>
                </a:solidFill>
                <a:latin typeface="Akrobat"/>
              </a:rPr>
              <a:t>Februari</a:t>
            </a:r>
            <a:r>
              <a:rPr lang="en-US" sz="5199" dirty="0">
                <a:solidFill>
                  <a:srgbClr val="000000"/>
                </a:solidFill>
                <a:latin typeface="Akrobat"/>
              </a:rPr>
              <a:t>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BAAEE4-7F41-E9F1-09DF-25EF1E52AE82}"/>
              </a:ext>
            </a:extLst>
          </p:cNvPr>
          <p:cNvSpPr txBox="1"/>
          <p:nvPr/>
        </p:nvSpPr>
        <p:spPr>
          <a:xfrm>
            <a:off x="1752600" y="4883139"/>
            <a:ext cx="114300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nl-NL" sz="5400" b="0" i="0" dirty="0">
                <a:solidFill>
                  <a:srgbClr val="000000"/>
                </a:solidFill>
                <a:effectLst/>
                <a:latin typeface="Metropolis Extra Bold"/>
              </a:rPr>
              <a:t>Digitaal Leiderschap in de Cultuursector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D2AE7D3-E51A-3C6F-68C2-897DDE3B1FBD}"/>
              </a:ext>
            </a:extLst>
          </p:cNvPr>
          <p:cNvSpPr txBox="1"/>
          <p:nvPr/>
        </p:nvSpPr>
        <p:spPr>
          <a:xfrm>
            <a:off x="228600" y="8267700"/>
            <a:ext cx="8768834" cy="1305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2800" dirty="0">
                <a:solidFill>
                  <a:srgbClr val="000000"/>
                </a:solidFill>
                <a:latin typeface="Akrobat"/>
              </a:rPr>
              <a:t>Raina Minhas - raina.minhas@degrotepost.be</a:t>
            </a:r>
          </a:p>
          <a:p>
            <a:endParaRPr lang="nl-B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1210DD8-47D6-4A64-52FF-FCDAD3BDF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556" y="1371600"/>
            <a:ext cx="18399514" cy="75438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B8B8D54-FF68-D712-824D-049FEC5E0408}"/>
              </a:ext>
            </a:extLst>
          </p:cNvPr>
          <p:cNvSpPr txBox="1"/>
          <p:nvPr/>
        </p:nvSpPr>
        <p:spPr>
          <a:xfrm>
            <a:off x="6858000" y="9486900"/>
            <a:ext cx="920816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www.degrotepost.be/storymapkiem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6210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binnen, luie stoel, persoon, plaats&#10;&#10;Automatisch gegenereerde beschrijving">
            <a:extLst>
              <a:ext uri="{FF2B5EF4-FFF2-40B4-BE49-F238E27FC236}">
                <a16:creationId xmlns:a16="http://schemas.microsoft.com/office/drawing/2014/main" id="{97AE688E-7799-17D0-D79F-488F4F879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3" r="7919"/>
          <a:stretch/>
        </p:blipFill>
        <p:spPr>
          <a:xfrm>
            <a:off x="20" y="1"/>
            <a:ext cx="18287980" cy="102869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86000" y="1683543"/>
            <a:ext cx="13716000" cy="43507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latin typeface="TT Commons 3"/>
              </a:rPr>
              <a:t>In the making: XR-festival</a:t>
            </a:r>
          </a:p>
        </p:txBody>
      </p:sp>
    </p:spTree>
    <p:extLst>
      <p:ext uri="{BB962C8B-B14F-4D97-AF65-F5344CB8AC3E}">
        <p14:creationId xmlns:p14="http://schemas.microsoft.com/office/powerpoint/2010/main" val="1829244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762000"/>
            <a:ext cx="13294943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40"/>
              </a:lnSpc>
            </a:pPr>
            <a:r>
              <a:rPr lang="en-US" sz="7600" dirty="0">
                <a:solidFill>
                  <a:srgbClr val="000000"/>
                </a:solidFill>
                <a:latin typeface="TT Commons 1"/>
              </a:rPr>
              <a:t>FOR REAL XR-festival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E3FA5FB3-81D2-55CD-1895-019606A23888}"/>
              </a:ext>
            </a:extLst>
          </p:cNvPr>
          <p:cNvSpPr txBox="1"/>
          <p:nvPr/>
        </p:nvSpPr>
        <p:spPr>
          <a:xfrm>
            <a:off x="3979597" y="3086100"/>
            <a:ext cx="17830800" cy="816565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>
                <a:solidFill>
                  <a:srgbClr val="000000"/>
                </a:solidFill>
                <a:latin typeface="Lexend"/>
              </a:rPr>
              <a:t>24 t/m 26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maart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’23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 err="1">
                <a:solidFill>
                  <a:srgbClr val="000000"/>
                </a:solidFill>
                <a:latin typeface="Lexend"/>
              </a:rPr>
              <a:t>Enerzijds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VERY VR: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installatie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lokettenzaal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 err="1">
                <a:solidFill>
                  <a:srgbClr val="000000"/>
                </a:solidFill>
                <a:latin typeface="Lexend"/>
              </a:rPr>
              <a:t>Anderzijds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voorstellingen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XR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 err="1">
                <a:solidFill>
                  <a:srgbClr val="000000"/>
                </a:solidFill>
                <a:latin typeface="Lexend"/>
              </a:rPr>
              <a:t>Denken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/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reflecteren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300" b="1" dirty="0">
              <a:solidFill>
                <a:srgbClr val="000000"/>
              </a:solidFill>
              <a:latin typeface="Lexend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solidFill>
                <a:srgbClr val="000000"/>
              </a:solidFill>
              <a:latin typeface="Mercenary-Regular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solidFill>
                <a:srgbClr val="000000"/>
              </a:solidFill>
              <a:latin typeface="Mercenary-Regular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6000" b="1" dirty="0">
                <a:solidFill>
                  <a:srgbClr val="000000"/>
                </a:solidFill>
                <a:latin typeface="Mercenary-Regular"/>
              </a:rPr>
            </a:br>
            <a:endParaRPr lang="en-US" sz="6000" b="1" dirty="0">
              <a:solidFill>
                <a:srgbClr val="000000"/>
              </a:solidFill>
              <a:latin typeface="Mercenary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58483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E2FFACAE-7ED7-E6D6-6588-6AAACDD9666D}"/>
              </a:ext>
            </a:extLst>
          </p:cNvPr>
          <p:cNvSpPr txBox="1"/>
          <p:nvPr/>
        </p:nvSpPr>
        <p:spPr>
          <a:xfrm>
            <a:off x="1028700" y="762000"/>
            <a:ext cx="13294943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40"/>
              </a:lnSpc>
            </a:pPr>
            <a:r>
              <a:rPr lang="en-US" sz="7600" dirty="0">
                <a:solidFill>
                  <a:srgbClr val="000000"/>
                </a:solidFill>
                <a:latin typeface="TT Commons 1"/>
              </a:rPr>
              <a:t>Very VR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EC7A4-5E7D-7E88-50B0-7A81308B2587}"/>
              </a:ext>
            </a:extLst>
          </p:cNvPr>
          <p:cNvSpPr txBox="1"/>
          <p:nvPr/>
        </p:nvSpPr>
        <p:spPr>
          <a:xfrm>
            <a:off x="2057400" y="2247900"/>
            <a:ext cx="17830800" cy="81656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 err="1">
                <a:solidFill>
                  <a:srgbClr val="000000"/>
                </a:solidFill>
                <a:latin typeface="Lexend"/>
              </a:rPr>
              <a:t>Joren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Vandenbroucke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&amp; Lucas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Dewulf</a:t>
            </a: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>
                <a:solidFill>
                  <a:srgbClr val="000000"/>
                </a:solidFill>
                <a:latin typeface="Lexend"/>
              </a:rPr>
              <a:t>7 settings/VR-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installaties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 err="1">
                <a:solidFill>
                  <a:srgbClr val="000000"/>
                </a:solidFill>
                <a:latin typeface="Lexend"/>
              </a:rPr>
              <a:t>Doorlopend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gans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het weekend 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 err="1">
                <a:solidFill>
                  <a:srgbClr val="000000"/>
                </a:solidFill>
                <a:latin typeface="Lexend"/>
              </a:rPr>
              <a:t>Diversiteit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aan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genres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en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makers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300" b="1" dirty="0">
              <a:solidFill>
                <a:srgbClr val="000000"/>
              </a:solidFill>
              <a:latin typeface="Lexend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solidFill>
                <a:srgbClr val="000000"/>
              </a:solidFill>
              <a:latin typeface="Mercenary-Regular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solidFill>
                <a:srgbClr val="000000"/>
              </a:solidFill>
              <a:latin typeface="Mercenary-Regular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6000" b="1" dirty="0">
                <a:solidFill>
                  <a:srgbClr val="000000"/>
                </a:solidFill>
                <a:latin typeface="Mercenary-Regular"/>
              </a:rPr>
            </a:br>
            <a:endParaRPr lang="en-US" sz="6000" b="1" dirty="0">
              <a:solidFill>
                <a:srgbClr val="000000"/>
              </a:solidFill>
              <a:latin typeface="Mercenary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24164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verschillend, diverse, verschillende&#10;&#10;Automatisch gegenereerde beschrijving">
            <a:extLst>
              <a:ext uri="{FF2B5EF4-FFF2-40B4-BE49-F238E27FC236}">
                <a16:creationId xmlns:a16="http://schemas.microsoft.com/office/drawing/2014/main" id="{853ECA6B-A0A9-3777-1461-6507B4D23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74" y="0"/>
            <a:ext cx="18979739" cy="10409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E2FFACAE-7ED7-E6D6-6588-6AAACDD9666D}"/>
              </a:ext>
            </a:extLst>
          </p:cNvPr>
          <p:cNvSpPr txBox="1"/>
          <p:nvPr/>
        </p:nvSpPr>
        <p:spPr>
          <a:xfrm>
            <a:off x="14097000" y="800100"/>
            <a:ext cx="13294943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40"/>
              </a:lnSpc>
            </a:pPr>
            <a:r>
              <a:rPr lang="en-US" sz="7600" dirty="0">
                <a:solidFill>
                  <a:srgbClr val="000000"/>
                </a:solidFill>
                <a:latin typeface="TT Commons 1"/>
              </a:rPr>
              <a:t>Very VR </a:t>
            </a:r>
          </a:p>
        </p:txBody>
      </p:sp>
    </p:spTree>
    <p:extLst>
      <p:ext uri="{BB962C8B-B14F-4D97-AF65-F5344CB8AC3E}">
        <p14:creationId xmlns:p14="http://schemas.microsoft.com/office/powerpoint/2010/main" val="1299516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afbeelding&#10;&#10;Automatisch gegenereerde beschrijving">
            <a:extLst>
              <a:ext uri="{FF2B5EF4-FFF2-40B4-BE49-F238E27FC236}">
                <a16:creationId xmlns:a16="http://schemas.microsoft.com/office/drawing/2014/main" id="{C0EDA836-8B12-E3CB-AE6A-579FBC37B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266700"/>
            <a:ext cx="23430627" cy="11049000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E2FFACAE-7ED7-E6D6-6588-6AAACDD9666D}"/>
              </a:ext>
            </a:extLst>
          </p:cNvPr>
          <p:cNvSpPr txBox="1"/>
          <p:nvPr/>
        </p:nvSpPr>
        <p:spPr>
          <a:xfrm>
            <a:off x="5867400" y="6819900"/>
            <a:ext cx="13294943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40"/>
              </a:lnSpc>
            </a:pPr>
            <a:r>
              <a:rPr lang="en-US" sz="7600" dirty="0">
                <a:solidFill>
                  <a:srgbClr val="000000"/>
                </a:solidFill>
                <a:latin typeface="TT Commons 1"/>
              </a:rPr>
              <a:t>Very VR </a:t>
            </a:r>
          </a:p>
        </p:txBody>
      </p:sp>
    </p:spTree>
    <p:extLst>
      <p:ext uri="{BB962C8B-B14F-4D97-AF65-F5344CB8AC3E}">
        <p14:creationId xmlns:p14="http://schemas.microsoft.com/office/powerpoint/2010/main" val="3588799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E2FFACAE-7ED7-E6D6-6588-6AAACDD9666D}"/>
              </a:ext>
            </a:extLst>
          </p:cNvPr>
          <p:cNvSpPr txBox="1"/>
          <p:nvPr/>
        </p:nvSpPr>
        <p:spPr>
          <a:xfrm>
            <a:off x="1028700" y="762000"/>
            <a:ext cx="13294943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40"/>
              </a:lnSpc>
            </a:pPr>
            <a:r>
              <a:rPr lang="en-US" sz="7600" dirty="0" err="1">
                <a:solidFill>
                  <a:srgbClr val="000000"/>
                </a:solidFill>
                <a:latin typeface="TT Commons 1"/>
              </a:rPr>
              <a:t>Voorlopige</a:t>
            </a:r>
            <a:r>
              <a:rPr lang="en-US" sz="7600" dirty="0">
                <a:solidFill>
                  <a:srgbClr val="000000"/>
                </a:solidFill>
                <a:latin typeface="TT Commons 1"/>
              </a:rPr>
              <a:t> shortlist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166F0CDC-B863-0406-46E1-0794D1B50916}"/>
              </a:ext>
            </a:extLst>
          </p:cNvPr>
          <p:cNvSpPr txBox="1"/>
          <p:nvPr/>
        </p:nvSpPr>
        <p:spPr>
          <a:xfrm>
            <a:off x="1600200" y="2400300"/>
            <a:ext cx="17830800" cy="81656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>
                <a:solidFill>
                  <a:srgbClr val="000000"/>
                </a:solidFill>
                <a:latin typeface="Lexend"/>
              </a:rPr>
              <a:t>Monte Gelato - Davide Rapp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 err="1">
                <a:solidFill>
                  <a:srgbClr val="000000"/>
                </a:solidFill>
                <a:latin typeface="Lexend"/>
              </a:rPr>
              <a:t>Nightsss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-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Weronika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Lewandowska</a:t>
            </a: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dirty="0">
                <a:solidFill>
                  <a:srgbClr val="000000"/>
                </a:solidFill>
                <a:latin typeface="Lexend"/>
              </a:rPr>
              <a:t>http://vnlab.filmschool.lodz.pl/en/vr-ar-studio/nightsss-a-sensual-vr-experience-of-poetry-dance-and-nature/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>
                <a:solidFill>
                  <a:srgbClr val="000000"/>
                </a:solidFill>
                <a:latin typeface="Lexend"/>
              </a:rPr>
              <a:t>Container - Meghna Singh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dirty="0">
                <a:solidFill>
                  <a:srgbClr val="000000"/>
                </a:solidFill>
                <a:latin typeface="Lexend"/>
              </a:rPr>
              <a:t>https://www.youtube.com/watch?v=u3HnFTC1kAA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>
                <a:solidFill>
                  <a:srgbClr val="000000"/>
                </a:solidFill>
                <a:latin typeface="Lexend"/>
              </a:rPr>
              <a:t>Midnight Story  - Antonin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Niclass</a:t>
            </a: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>
                <a:solidFill>
                  <a:srgbClr val="000000"/>
                </a:solidFill>
                <a:latin typeface="Lexend"/>
              </a:rPr>
              <a:t>From the main square  - Pedro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Harres</a:t>
            </a: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300" b="1" dirty="0">
              <a:solidFill>
                <a:srgbClr val="000000"/>
              </a:solidFill>
              <a:latin typeface="Lexend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solidFill>
                <a:srgbClr val="000000"/>
              </a:solidFill>
              <a:latin typeface="Mercenary-Regular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solidFill>
                <a:srgbClr val="000000"/>
              </a:solidFill>
              <a:latin typeface="Mercenary-Regular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6000" b="1" dirty="0">
                <a:solidFill>
                  <a:srgbClr val="000000"/>
                </a:solidFill>
                <a:latin typeface="Mercenary-Regular"/>
              </a:rPr>
            </a:br>
            <a:endParaRPr lang="en-US" sz="6000" b="1" dirty="0">
              <a:solidFill>
                <a:srgbClr val="000000"/>
              </a:solidFill>
              <a:latin typeface="Mercenary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88169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innen, persoon, computer&#10;&#10;Automatisch gegenereerde beschrijving">
            <a:extLst>
              <a:ext uri="{FF2B5EF4-FFF2-40B4-BE49-F238E27FC236}">
                <a16:creationId xmlns:a16="http://schemas.microsoft.com/office/drawing/2014/main" id="{6991A2C4-AA49-5CC4-DDE9-D93F583784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419100"/>
            <a:ext cx="18821400" cy="12546306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E2FFACAE-7ED7-E6D6-6588-6AAACDD9666D}"/>
              </a:ext>
            </a:extLst>
          </p:cNvPr>
          <p:cNvSpPr txBox="1"/>
          <p:nvPr/>
        </p:nvSpPr>
        <p:spPr>
          <a:xfrm>
            <a:off x="762000" y="1040954"/>
            <a:ext cx="13294943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40"/>
              </a:lnSpc>
            </a:pPr>
            <a:r>
              <a:rPr lang="en-US" sz="7600" dirty="0" err="1">
                <a:solidFill>
                  <a:schemeClr val="bg1"/>
                </a:solidFill>
                <a:latin typeface="TT Commons 1"/>
              </a:rPr>
              <a:t>Voorstellingen</a:t>
            </a:r>
            <a:endParaRPr lang="en-US" sz="7600" dirty="0">
              <a:solidFill>
                <a:schemeClr val="bg1"/>
              </a:solidFill>
              <a:latin typeface="TT Commons 1"/>
            </a:endParaRPr>
          </a:p>
        </p:txBody>
      </p:sp>
    </p:spTree>
    <p:extLst>
      <p:ext uri="{BB962C8B-B14F-4D97-AF65-F5344CB8AC3E}">
        <p14:creationId xmlns:p14="http://schemas.microsoft.com/office/powerpoint/2010/main" val="3414003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ersoon">
            <a:extLst>
              <a:ext uri="{FF2B5EF4-FFF2-40B4-BE49-F238E27FC236}">
                <a16:creationId xmlns:a16="http://schemas.microsoft.com/office/drawing/2014/main" id="{A9404317-C0B5-628A-C388-EB0283BF70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9" b="2528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9ED91CA-73BF-B6AE-DEF6-2F26F1686ED3}"/>
              </a:ext>
            </a:extLst>
          </p:cNvPr>
          <p:cNvSpPr txBox="1"/>
          <p:nvPr/>
        </p:nvSpPr>
        <p:spPr>
          <a:xfrm>
            <a:off x="1295400" y="1257300"/>
            <a:ext cx="16154400" cy="2811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640"/>
              </a:lnSpc>
            </a:pPr>
            <a:r>
              <a:rPr lang="en-US" sz="7600" dirty="0">
                <a:solidFill>
                  <a:schemeClr val="bg1"/>
                </a:solidFill>
                <a:latin typeface="TT Commons 1"/>
              </a:rPr>
              <a:t>Table Dialogues: EARTH/FIRE van </a:t>
            </a:r>
            <a:r>
              <a:rPr lang="en-US" sz="7600" dirty="0" err="1">
                <a:solidFill>
                  <a:schemeClr val="bg1"/>
                </a:solidFill>
                <a:latin typeface="TT Commons 1"/>
              </a:rPr>
              <a:t>Robbert&amp;Frank</a:t>
            </a:r>
            <a:r>
              <a:rPr lang="en-US" sz="7600" dirty="0">
                <a:solidFill>
                  <a:schemeClr val="bg1"/>
                </a:solidFill>
                <a:latin typeface="TT Commons 1"/>
              </a:rPr>
              <a:t> </a:t>
            </a:r>
            <a:r>
              <a:rPr lang="en-US" sz="7600" dirty="0" err="1">
                <a:solidFill>
                  <a:schemeClr val="bg1"/>
                </a:solidFill>
                <a:latin typeface="TT Commons 1"/>
              </a:rPr>
              <a:t>Frank&amp;Robbert</a:t>
            </a:r>
            <a:endParaRPr lang="en-US" sz="7600" dirty="0">
              <a:solidFill>
                <a:schemeClr val="bg1"/>
              </a:solidFill>
              <a:latin typeface="TT Commons 1"/>
            </a:endParaRPr>
          </a:p>
        </p:txBody>
      </p:sp>
    </p:spTree>
    <p:extLst>
      <p:ext uri="{BB962C8B-B14F-4D97-AF65-F5344CB8AC3E}">
        <p14:creationId xmlns:p14="http://schemas.microsoft.com/office/powerpoint/2010/main" val="3670216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ersoon">
            <a:extLst>
              <a:ext uri="{FF2B5EF4-FFF2-40B4-BE49-F238E27FC236}">
                <a16:creationId xmlns:a16="http://schemas.microsoft.com/office/drawing/2014/main" id="{08BA82C4-5FEB-A4A6-9D39-A60170C635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4"/>
          <a:stretch/>
        </p:blipFill>
        <p:spPr>
          <a:xfrm>
            <a:off x="20" y="-190500"/>
            <a:ext cx="19104350" cy="107442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6B4FEAD-E044-5D46-9FC2-4F0EEFE71792}"/>
              </a:ext>
            </a:extLst>
          </p:cNvPr>
          <p:cNvSpPr txBox="1"/>
          <p:nvPr/>
        </p:nvSpPr>
        <p:spPr>
          <a:xfrm>
            <a:off x="4495800" y="1485900"/>
            <a:ext cx="16154400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640"/>
              </a:lnSpc>
            </a:pPr>
            <a:r>
              <a:rPr lang="pl-PL" sz="7600" dirty="0">
                <a:latin typeface="TT Commons 1"/>
              </a:rPr>
              <a:t>L.I.A.R.</a:t>
            </a:r>
            <a:r>
              <a:rPr lang="nl-NL" sz="7600" dirty="0">
                <a:latin typeface="TT Commons 1"/>
              </a:rPr>
              <a:t> - </a:t>
            </a:r>
            <a:r>
              <a:rPr lang="pl-PL" sz="7600" dirty="0">
                <a:latin typeface="TT Commons 1"/>
              </a:rPr>
              <a:t>Frankie</a:t>
            </a:r>
            <a:endParaRPr lang="en-US" sz="7600" dirty="0">
              <a:latin typeface="TT Commons 1"/>
            </a:endParaRPr>
          </a:p>
        </p:txBody>
      </p:sp>
    </p:spTree>
    <p:extLst>
      <p:ext uri="{BB962C8B-B14F-4D97-AF65-F5344CB8AC3E}">
        <p14:creationId xmlns:p14="http://schemas.microsoft.com/office/powerpoint/2010/main" val="1699759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82800" y="6743700"/>
            <a:ext cx="2171700" cy="25753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714375"/>
            <a:ext cx="58293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000000"/>
                </a:solidFill>
                <a:latin typeface="TT Commons 1"/>
              </a:rPr>
              <a:t>Overzicht</a:t>
            </a:r>
            <a:endParaRPr lang="en-US" sz="9000" dirty="0">
              <a:solidFill>
                <a:srgbClr val="000000"/>
              </a:solidFill>
              <a:latin typeface="TT Commons 1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43000" y="3312146"/>
            <a:ext cx="15163800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0000"/>
                </a:solidFill>
                <a:latin typeface="Lexend"/>
              </a:rPr>
              <a:t>Introductie</a:t>
            </a:r>
            <a:r>
              <a:rPr lang="en-US" sz="4000" b="1" dirty="0">
                <a:solidFill>
                  <a:srgbClr val="000000"/>
                </a:solidFill>
                <a:latin typeface="Lexend"/>
              </a:rPr>
              <a:t> </a:t>
            </a: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0000"/>
                </a:solidFill>
                <a:latin typeface="Lexend"/>
              </a:rPr>
              <a:t>Terugblik</a:t>
            </a:r>
            <a:r>
              <a:rPr lang="en-US" sz="4000" b="1" dirty="0">
                <a:solidFill>
                  <a:srgbClr val="000000"/>
                </a:solidFill>
                <a:latin typeface="Lexend"/>
              </a:rPr>
              <a:t>: 360°-festival, </a:t>
            </a:r>
            <a:r>
              <a:rPr lang="en-US" sz="4000" b="1" dirty="0" err="1">
                <a:solidFill>
                  <a:srgbClr val="000000"/>
                </a:solidFill>
                <a:latin typeface="Lexend"/>
              </a:rPr>
              <a:t>virtuele</a:t>
            </a:r>
            <a:r>
              <a:rPr lang="en-US" sz="4000" b="1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Lexend"/>
              </a:rPr>
              <a:t>KIEMhuis</a:t>
            </a:r>
            <a:endParaRPr lang="en-US" sz="4000" b="1" dirty="0">
              <a:solidFill>
                <a:srgbClr val="000000"/>
              </a:solidFill>
              <a:latin typeface="Lexend"/>
            </a:endParaRP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4000" b="1" dirty="0">
                <a:solidFill>
                  <a:srgbClr val="000000"/>
                </a:solidFill>
                <a:latin typeface="Lexend"/>
              </a:rPr>
              <a:t>In the making: XR-festival  </a:t>
            </a: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0000"/>
                </a:solidFill>
                <a:latin typeface="Lexend"/>
              </a:rPr>
              <a:t>Uitsmijter</a:t>
            </a:r>
            <a:r>
              <a:rPr lang="en-US" sz="4000" b="1" dirty="0">
                <a:solidFill>
                  <a:srgbClr val="000000"/>
                </a:solidFill>
                <a:latin typeface="Lexend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Lexend"/>
              </a:rPr>
              <a:t>Geest</a:t>
            </a:r>
            <a:r>
              <a:rPr lang="en-US" sz="4000" b="1" dirty="0">
                <a:solidFill>
                  <a:srgbClr val="000000"/>
                </a:solidFill>
                <a:latin typeface="Lexend"/>
              </a:rPr>
              <a:t> van Gaston</a:t>
            </a: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0000"/>
                </a:solidFill>
                <a:latin typeface="Lexend"/>
              </a:rPr>
              <a:t>Vragen</a:t>
            </a:r>
            <a:r>
              <a:rPr lang="en-US" sz="4000" b="1" dirty="0">
                <a:solidFill>
                  <a:srgbClr val="000000"/>
                </a:solidFill>
                <a:latin typeface="Lexend"/>
              </a:rPr>
              <a:t> </a:t>
            </a: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endParaRPr lang="en-US" sz="2900" dirty="0">
              <a:solidFill>
                <a:srgbClr val="000000"/>
              </a:solidFill>
              <a:latin typeface="TT Commons 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lucht, buiten, vogel&#10;&#10;Automatisch gegenereerde beschrijving">
            <a:extLst>
              <a:ext uri="{FF2B5EF4-FFF2-40B4-BE49-F238E27FC236}">
                <a16:creationId xmlns:a16="http://schemas.microsoft.com/office/drawing/2014/main" id="{88351A96-AC72-6EF0-FE55-4BC1CA583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" b="14564"/>
          <a:stretch/>
        </p:blipFill>
        <p:spPr>
          <a:xfrm>
            <a:off x="-2266" y="0"/>
            <a:ext cx="18287980" cy="1028507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20324-EFBD-F6D8-1934-1410FF2E4F12}"/>
              </a:ext>
            </a:extLst>
          </p:cNvPr>
          <p:cNvSpPr txBox="1"/>
          <p:nvPr/>
        </p:nvSpPr>
        <p:spPr>
          <a:xfrm>
            <a:off x="1142990" y="647700"/>
            <a:ext cx="16154400" cy="2811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640"/>
              </a:lnSpc>
            </a:pPr>
            <a:r>
              <a:rPr lang="de-DE" sz="7600" dirty="0" err="1">
                <a:solidFill>
                  <a:schemeClr val="bg1"/>
                </a:solidFill>
                <a:latin typeface="TT Commons 1"/>
              </a:rPr>
              <a:t>Garnalen</a:t>
            </a:r>
            <a:r>
              <a:rPr lang="de-DE" sz="7600" dirty="0">
                <a:solidFill>
                  <a:schemeClr val="bg1"/>
                </a:solidFill>
                <a:latin typeface="TT Commons 1"/>
              </a:rPr>
              <a:t> </a:t>
            </a:r>
            <a:r>
              <a:rPr lang="de-DE" sz="7600" dirty="0" err="1">
                <a:solidFill>
                  <a:schemeClr val="bg1"/>
                </a:solidFill>
                <a:latin typeface="TT Commons 1"/>
              </a:rPr>
              <a:t>Verhalen</a:t>
            </a:r>
            <a:r>
              <a:rPr lang="de-DE" sz="7600" dirty="0">
                <a:solidFill>
                  <a:schemeClr val="bg1"/>
                </a:solidFill>
                <a:latin typeface="TT Commons 1"/>
              </a:rPr>
              <a:t> (14+) </a:t>
            </a:r>
          </a:p>
          <a:p>
            <a:pPr>
              <a:lnSpc>
                <a:spcPts val="10640"/>
              </a:lnSpc>
            </a:pPr>
            <a:r>
              <a:rPr lang="de-DE" sz="7600" dirty="0">
                <a:solidFill>
                  <a:schemeClr val="bg1"/>
                </a:solidFill>
                <a:latin typeface="TT Commons 1"/>
              </a:rPr>
              <a:t>- Hotel Modern &amp; Arthur Sauer</a:t>
            </a:r>
            <a:endParaRPr lang="en-US" sz="7600" dirty="0">
              <a:solidFill>
                <a:schemeClr val="bg1"/>
              </a:solidFill>
              <a:latin typeface="TT Commons 1"/>
            </a:endParaRPr>
          </a:p>
        </p:txBody>
      </p:sp>
    </p:spTree>
    <p:extLst>
      <p:ext uri="{BB962C8B-B14F-4D97-AF65-F5344CB8AC3E}">
        <p14:creationId xmlns:p14="http://schemas.microsoft.com/office/powerpoint/2010/main" val="1149551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 descr="Afbeelding met persoon, binnen">
            <a:extLst>
              <a:ext uri="{FF2B5EF4-FFF2-40B4-BE49-F238E27FC236}">
                <a16:creationId xmlns:a16="http://schemas.microsoft.com/office/drawing/2014/main" id="{B071CE5A-0058-5379-6BF2-844FB39989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/>
          <a:stretch/>
        </p:blipFill>
        <p:spPr>
          <a:xfrm>
            <a:off x="-2266" y="1923"/>
            <a:ext cx="18287980" cy="1028507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837A959-7075-0D24-65CD-A8D92D6D2B0D}"/>
              </a:ext>
            </a:extLst>
          </p:cNvPr>
          <p:cNvSpPr txBox="1"/>
          <p:nvPr/>
        </p:nvSpPr>
        <p:spPr>
          <a:xfrm>
            <a:off x="1066800" y="723900"/>
            <a:ext cx="16764000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640"/>
              </a:lnSpc>
            </a:pPr>
            <a:r>
              <a:rPr lang="nl-NL" sz="7600">
                <a:solidFill>
                  <a:schemeClr val="bg1"/>
                </a:solidFill>
                <a:latin typeface="TT Commons 1"/>
              </a:rPr>
              <a:t>Drie geraniums op een vensterbank</a:t>
            </a:r>
          </a:p>
          <a:p>
            <a:pPr>
              <a:lnSpc>
                <a:spcPts val="10640"/>
              </a:lnSpc>
            </a:pPr>
            <a:r>
              <a:rPr lang="nl-NL" sz="7600">
                <a:solidFill>
                  <a:schemeClr val="bg1"/>
                </a:solidFill>
                <a:latin typeface="TT Commons 1"/>
              </a:rPr>
              <a:t>- Joren Vandenbroucke &amp; Annelies Van Hijfte</a:t>
            </a:r>
            <a:endParaRPr lang="en-US" sz="7600" dirty="0">
              <a:solidFill>
                <a:schemeClr val="bg1"/>
              </a:solidFill>
              <a:latin typeface="TT Commons 1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D0E5783-55B1-0F2B-CF4C-CDE0FAE9F70E}"/>
              </a:ext>
            </a:extLst>
          </p:cNvPr>
          <p:cNvSpPr txBox="1"/>
          <p:nvPr/>
        </p:nvSpPr>
        <p:spPr>
          <a:xfrm>
            <a:off x="9525000" y="82677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https://www.youtube.com/watch?v=sPXuPL4kQwA</a:t>
            </a:r>
          </a:p>
        </p:txBody>
      </p:sp>
    </p:spTree>
    <p:extLst>
      <p:ext uri="{BB962C8B-B14F-4D97-AF65-F5344CB8AC3E}">
        <p14:creationId xmlns:p14="http://schemas.microsoft.com/office/powerpoint/2010/main" val="3636584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E2FFACAE-7ED7-E6D6-6588-6AAACDD9666D}"/>
              </a:ext>
            </a:extLst>
          </p:cNvPr>
          <p:cNvSpPr txBox="1"/>
          <p:nvPr/>
        </p:nvSpPr>
        <p:spPr>
          <a:xfrm>
            <a:off x="1028700" y="762000"/>
            <a:ext cx="13294943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40"/>
              </a:lnSpc>
            </a:pPr>
            <a:r>
              <a:rPr lang="en-US" sz="7600" dirty="0" err="1">
                <a:solidFill>
                  <a:srgbClr val="000000"/>
                </a:solidFill>
                <a:latin typeface="TT Commons 1"/>
              </a:rPr>
              <a:t>Denken</a:t>
            </a:r>
            <a:r>
              <a:rPr lang="en-US" sz="7600" dirty="0">
                <a:solidFill>
                  <a:srgbClr val="000000"/>
                </a:solidFill>
                <a:latin typeface="TT Commons 1"/>
              </a:rPr>
              <a:t> 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4E0DC8B-1AC1-0760-2009-61E65ECC7FAF}"/>
              </a:ext>
            </a:extLst>
          </p:cNvPr>
          <p:cNvSpPr txBox="1"/>
          <p:nvPr/>
        </p:nvSpPr>
        <p:spPr>
          <a:xfrm>
            <a:off x="1752600" y="2628900"/>
            <a:ext cx="17830800" cy="81656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>
                <a:solidFill>
                  <a:srgbClr val="000000"/>
                </a:solidFill>
                <a:latin typeface="Lexend"/>
              </a:rPr>
              <a:t>Leon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Rogissart</a:t>
            </a: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>
                <a:solidFill>
                  <a:srgbClr val="000000"/>
                </a:solidFill>
                <a:latin typeface="Lexend"/>
              </a:rPr>
              <a:t>VR-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toepassingen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buiten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de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kunsten</a:t>
            </a: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 err="1">
                <a:solidFill>
                  <a:srgbClr val="000000"/>
                </a:solidFill>
                <a:latin typeface="Lexend"/>
              </a:rPr>
              <a:t>Bestrijden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van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pijn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 err="1">
                <a:solidFill>
                  <a:srgbClr val="000000"/>
                </a:solidFill>
                <a:latin typeface="Lexend"/>
              </a:rPr>
              <a:t>Mentaal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welzijn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300" b="1" dirty="0">
              <a:solidFill>
                <a:srgbClr val="000000"/>
              </a:solidFill>
              <a:latin typeface="Lexend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solidFill>
                <a:srgbClr val="000000"/>
              </a:solidFill>
              <a:latin typeface="Mercenary-Regular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solidFill>
                <a:srgbClr val="000000"/>
              </a:solidFill>
              <a:latin typeface="Mercenary-Regular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6000" b="1" dirty="0">
                <a:solidFill>
                  <a:srgbClr val="000000"/>
                </a:solidFill>
                <a:latin typeface="Mercenary-Regular"/>
              </a:rPr>
            </a:br>
            <a:endParaRPr lang="en-US" sz="6000" b="1" dirty="0">
              <a:solidFill>
                <a:srgbClr val="000000"/>
              </a:solidFill>
              <a:latin typeface="Mercenary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33044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E2FFACAE-7ED7-E6D6-6588-6AAACDD9666D}"/>
              </a:ext>
            </a:extLst>
          </p:cNvPr>
          <p:cNvSpPr txBox="1"/>
          <p:nvPr/>
        </p:nvSpPr>
        <p:spPr>
          <a:xfrm>
            <a:off x="1028700" y="762000"/>
            <a:ext cx="13294943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40"/>
              </a:lnSpc>
            </a:pPr>
            <a:r>
              <a:rPr lang="en-US" sz="7600" dirty="0" err="1">
                <a:solidFill>
                  <a:srgbClr val="000000"/>
                </a:solidFill>
                <a:latin typeface="TT Commons 1"/>
              </a:rPr>
              <a:t>Publiekswerving</a:t>
            </a:r>
            <a:r>
              <a:rPr lang="en-US" sz="7600" dirty="0">
                <a:solidFill>
                  <a:srgbClr val="000000"/>
                </a:solidFill>
                <a:latin typeface="TT Commons 1"/>
              </a:rPr>
              <a:t> 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4E0DC8B-1AC1-0760-2009-61E65ECC7FAF}"/>
              </a:ext>
            </a:extLst>
          </p:cNvPr>
          <p:cNvSpPr txBox="1"/>
          <p:nvPr/>
        </p:nvSpPr>
        <p:spPr>
          <a:xfrm>
            <a:off x="1752600" y="2628900"/>
            <a:ext cx="17983200" cy="853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 err="1">
                <a:solidFill>
                  <a:srgbClr val="000000"/>
                </a:solidFill>
                <a:latin typeface="Lexend"/>
              </a:rPr>
              <a:t>Laagdrempeligheid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 err="1">
                <a:solidFill>
                  <a:srgbClr val="000000"/>
                </a:solidFill>
                <a:latin typeface="Lexend"/>
              </a:rPr>
              <a:t>Complexe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technologie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eenvoudig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voorstellen</a:t>
            </a: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 err="1">
                <a:solidFill>
                  <a:srgbClr val="000000"/>
                </a:solidFill>
                <a:latin typeface="Lexend"/>
              </a:rPr>
              <a:t>Betrokkenheid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bij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de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opbouw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van Very VR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 err="1">
                <a:solidFill>
                  <a:srgbClr val="000000"/>
                </a:solidFill>
                <a:latin typeface="Lexend"/>
              </a:rPr>
              <a:t>Samenwerking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jeugdhuizen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en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opleidingen</a:t>
            </a: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>
                <a:solidFill>
                  <a:srgbClr val="000000"/>
                </a:solidFill>
                <a:latin typeface="Lexend"/>
              </a:rPr>
              <a:t>Met de VR-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bril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op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locatie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300" b="1" dirty="0">
              <a:solidFill>
                <a:srgbClr val="000000"/>
              </a:solidFill>
              <a:latin typeface="Lexend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solidFill>
                <a:srgbClr val="000000"/>
              </a:solidFill>
              <a:latin typeface="Mercenary-Regular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solidFill>
                <a:srgbClr val="000000"/>
              </a:solidFill>
              <a:latin typeface="Mercenary-Regular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6000" b="1" dirty="0">
                <a:solidFill>
                  <a:srgbClr val="000000"/>
                </a:solidFill>
                <a:latin typeface="Mercenary-Regular"/>
              </a:rPr>
            </a:br>
            <a:endParaRPr lang="en-US" sz="6000" b="1" dirty="0">
              <a:solidFill>
                <a:srgbClr val="000000"/>
              </a:solidFill>
              <a:latin typeface="Mercenary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62820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28B3BB82-EB72-A753-E9AD-A3F8CC014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r="6257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0190456-5032-014D-D35C-9F176E487157}"/>
              </a:ext>
            </a:extLst>
          </p:cNvPr>
          <p:cNvSpPr txBox="1"/>
          <p:nvPr/>
        </p:nvSpPr>
        <p:spPr>
          <a:xfrm>
            <a:off x="762000" y="1638300"/>
            <a:ext cx="161544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600" dirty="0" err="1">
                <a:solidFill>
                  <a:schemeClr val="bg1"/>
                </a:solidFill>
                <a:latin typeface="TT Commons 1"/>
              </a:rPr>
              <a:t>Uitsmijter</a:t>
            </a:r>
            <a:r>
              <a:rPr lang="en-US" sz="7600" dirty="0">
                <a:solidFill>
                  <a:schemeClr val="bg1"/>
                </a:solidFill>
                <a:latin typeface="TT Commons 1"/>
              </a:rPr>
              <a:t>: De </a:t>
            </a:r>
            <a:r>
              <a:rPr lang="en-US" sz="7600" dirty="0" err="1">
                <a:solidFill>
                  <a:schemeClr val="bg1"/>
                </a:solidFill>
                <a:latin typeface="TT Commons 1"/>
              </a:rPr>
              <a:t>Geest</a:t>
            </a:r>
            <a:r>
              <a:rPr lang="en-US" sz="7600" dirty="0">
                <a:solidFill>
                  <a:schemeClr val="bg1"/>
                </a:solidFill>
                <a:latin typeface="TT Commons 1"/>
              </a:rPr>
              <a:t> van Gaston</a:t>
            </a:r>
            <a:endParaRPr lang="nl-BE" sz="7600" dirty="0">
              <a:solidFill>
                <a:schemeClr val="bg1"/>
              </a:solidFill>
              <a:latin typeface="TT Commons 1"/>
            </a:endParaRPr>
          </a:p>
        </p:txBody>
      </p:sp>
    </p:spTree>
    <p:extLst>
      <p:ext uri="{BB962C8B-B14F-4D97-AF65-F5344CB8AC3E}">
        <p14:creationId xmlns:p14="http://schemas.microsoft.com/office/powerpoint/2010/main" val="720518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1974F0A6-42F8-24A8-2EE6-E95DEF199201}"/>
              </a:ext>
            </a:extLst>
          </p:cNvPr>
          <p:cNvSpPr txBox="1"/>
          <p:nvPr/>
        </p:nvSpPr>
        <p:spPr>
          <a:xfrm>
            <a:off x="685800" y="2019300"/>
            <a:ext cx="91440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nl-BE" sz="7600" b="0" i="0" dirty="0" err="1">
                <a:solidFill>
                  <a:srgbClr val="000000"/>
                </a:solidFill>
                <a:effectLst/>
                <a:latin typeface="TT Commons 1"/>
              </a:rPr>
              <a:t>G</a:t>
            </a:r>
            <a:r>
              <a:rPr lang="nl-BE" sz="7600" dirty="0" err="1">
                <a:solidFill>
                  <a:srgbClr val="000000"/>
                </a:solidFill>
                <a:latin typeface="TT Commons 1"/>
              </a:rPr>
              <a:t>esamtkunstwerk</a:t>
            </a:r>
            <a:r>
              <a:rPr lang="nl-BE" sz="7600">
                <a:solidFill>
                  <a:srgbClr val="000000"/>
                </a:solidFill>
                <a:latin typeface="TT Commons 1"/>
              </a:rPr>
              <a:t> </a:t>
            </a:r>
            <a:br>
              <a:rPr lang="nl-BE" sz="7600">
                <a:solidFill>
                  <a:srgbClr val="000000"/>
                </a:solidFill>
                <a:latin typeface="TT Commons 1"/>
              </a:rPr>
            </a:br>
            <a:r>
              <a:rPr lang="nl-BE" sz="7600">
                <a:solidFill>
                  <a:srgbClr val="000000"/>
                </a:solidFill>
                <a:latin typeface="TT Commons 1"/>
              </a:rPr>
              <a:t>NFT</a:t>
            </a:r>
            <a:endParaRPr lang="nl-BE" sz="7600" dirty="0">
              <a:solidFill>
                <a:srgbClr val="000000"/>
              </a:solidFill>
              <a:latin typeface="TT Commons 1"/>
            </a:endParaRPr>
          </a:p>
        </p:txBody>
      </p:sp>
      <p:pic>
        <p:nvPicPr>
          <p:cNvPr id="5" name="Afbeelding 4" descr="Afbeelding met vervagen&#10;&#10;Automatisch gegenereerde beschrijving">
            <a:extLst>
              <a:ext uri="{FF2B5EF4-FFF2-40B4-BE49-F238E27FC236}">
                <a16:creationId xmlns:a16="http://schemas.microsoft.com/office/drawing/2014/main" id="{118B2D6F-7991-EC7A-7764-52C870DC7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42900"/>
            <a:ext cx="7698922" cy="979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27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24256" y="7556527"/>
            <a:ext cx="1435044" cy="170177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714375"/>
            <a:ext cx="56769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000000"/>
                </a:solidFill>
                <a:latin typeface="TT Commons 1"/>
              </a:rPr>
              <a:t>Vragen</a:t>
            </a:r>
            <a:r>
              <a:rPr lang="en-US" sz="9000" dirty="0">
                <a:solidFill>
                  <a:srgbClr val="000000"/>
                </a:solidFill>
                <a:latin typeface="TT Commons 1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46222" y="4152900"/>
            <a:ext cx="14795556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19" lvl="1">
              <a:lnSpc>
                <a:spcPts val="5039"/>
              </a:lnSpc>
            </a:pPr>
            <a:r>
              <a:rPr lang="en-US" sz="3599" dirty="0">
                <a:latin typeface="TT Commons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raina.minhas@degrotepost.be</a:t>
            </a:r>
            <a:endParaRPr lang="en-US" sz="3599" dirty="0">
              <a:latin typeface="TT Commons 2"/>
            </a:endParaRPr>
          </a:p>
          <a:p>
            <a:pPr marL="388619" lvl="1">
              <a:lnSpc>
                <a:spcPts val="5039"/>
              </a:lnSpc>
            </a:pPr>
            <a:endParaRPr lang="en-US" sz="3599" dirty="0">
              <a:latin typeface="TT Commons 2"/>
            </a:endParaRPr>
          </a:p>
          <a:p>
            <a:pPr marL="388619" lvl="1">
              <a:lnSpc>
                <a:spcPts val="5039"/>
              </a:lnSpc>
            </a:pPr>
            <a:r>
              <a:rPr lang="en-US" sz="3599" dirty="0">
                <a:latin typeface="TT Commons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www.degrotepost.be</a:t>
            </a:r>
            <a:endParaRPr lang="en-US" sz="3599" dirty="0">
              <a:latin typeface="TT Commons 2"/>
            </a:endParaRPr>
          </a:p>
          <a:p>
            <a:pPr marL="388619" lvl="1">
              <a:lnSpc>
                <a:spcPts val="5039"/>
              </a:lnSpc>
            </a:pPr>
            <a:r>
              <a:rPr lang="en-US" sz="3599" dirty="0">
                <a:latin typeface="TT Commons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www.degrotepost.be/xrfestival</a:t>
            </a:r>
            <a:endParaRPr lang="en-US" sz="3599" dirty="0">
              <a:latin typeface="TT Commons 2"/>
            </a:endParaRPr>
          </a:p>
          <a:p>
            <a:pPr marL="388619" lvl="1">
              <a:lnSpc>
                <a:spcPts val="5039"/>
              </a:lnSpc>
            </a:pPr>
            <a:r>
              <a:rPr lang="en-US" sz="3599" dirty="0">
                <a:solidFill>
                  <a:srgbClr val="000000"/>
                </a:solidFill>
                <a:latin typeface="TT Commons 2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gebouw, buiten, lucht&#10;&#10;Automatisch gegenereerde beschrijving">
            <a:extLst>
              <a:ext uri="{FF2B5EF4-FFF2-40B4-BE49-F238E27FC236}">
                <a16:creationId xmlns:a16="http://schemas.microsoft.com/office/drawing/2014/main" id="{9CB1C5E5-50AF-D5D6-B194-0E32F264D7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1"/>
          <a:stretch/>
        </p:blipFill>
        <p:spPr>
          <a:xfrm>
            <a:off x="20" y="1"/>
            <a:ext cx="18287980" cy="102869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33600" y="1409700"/>
            <a:ext cx="13716000" cy="43507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ts val="12601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000" dirty="0" err="1">
                <a:latin typeface="TT Commons 3"/>
              </a:rPr>
              <a:t>Introductie</a:t>
            </a:r>
            <a:endParaRPr lang="en-US" sz="9000" dirty="0">
              <a:latin typeface="TT Commons 3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90601" y="1181100"/>
            <a:ext cx="15785312" cy="20692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 err="1">
                <a:solidFill>
                  <a:srgbClr val="000000"/>
                </a:solidFill>
                <a:latin typeface="Lexend"/>
              </a:rPr>
              <a:t>Een</a:t>
            </a:r>
            <a:r>
              <a:rPr lang="en-US" sz="6000" b="1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Lexend"/>
              </a:rPr>
              <a:t>cultuurhuis</a:t>
            </a:r>
            <a:r>
              <a:rPr lang="en-US" sz="6000" b="1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Lexend"/>
              </a:rPr>
              <a:t>waar</a:t>
            </a:r>
            <a:r>
              <a:rPr lang="en-US" sz="6000" b="1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Lexend"/>
              </a:rPr>
              <a:t>publiek</a:t>
            </a:r>
            <a:r>
              <a:rPr lang="en-US" sz="6000" b="1" dirty="0">
                <a:solidFill>
                  <a:srgbClr val="000000"/>
                </a:solidFill>
                <a:latin typeface="Lexend"/>
              </a:rPr>
              <a:t>, </a:t>
            </a:r>
            <a:r>
              <a:rPr lang="en-US" sz="6000" b="1" dirty="0" err="1">
                <a:solidFill>
                  <a:srgbClr val="000000"/>
                </a:solidFill>
                <a:latin typeface="Lexend"/>
              </a:rPr>
              <a:t>liefhebber</a:t>
            </a:r>
            <a:r>
              <a:rPr lang="en-US" sz="6000" b="1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Lexend"/>
              </a:rPr>
              <a:t>en</a:t>
            </a:r>
            <a:r>
              <a:rPr lang="en-US" sz="6000" b="1" dirty="0">
                <a:solidFill>
                  <a:srgbClr val="000000"/>
                </a:solidFill>
                <a:latin typeface="Lexend"/>
              </a:rPr>
              <a:t> artiest </a:t>
            </a:r>
            <a:r>
              <a:rPr lang="en-US" sz="6000" b="1" dirty="0" err="1">
                <a:solidFill>
                  <a:srgbClr val="000000"/>
                </a:solidFill>
                <a:latin typeface="Lexend"/>
              </a:rPr>
              <a:t>elkaar</a:t>
            </a:r>
            <a:r>
              <a:rPr lang="en-US" sz="6000" b="1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Lexend"/>
              </a:rPr>
              <a:t>ontmoeten</a:t>
            </a:r>
            <a:endParaRPr lang="en-US" sz="6000" b="1" dirty="0">
              <a:solidFill>
                <a:srgbClr val="000000"/>
              </a:solidFill>
              <a:latin typeface="Lexend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6000" b="1" dirty="0">
                <a:solidFill>
                  <a:srgbClr val="000000"/>
                </a:solidFill>
                <a:latin typeface="Mercenary-Regular"/>
              </a:rPr>
            </a:br>
            <a:endParaRPr lang="en-US" sz="6000" b="1" dirty="0">
              <a:solidFill>
                <a:srgbClr val="000000"/>
              </a:solidFill>
              <a:latin typeface="Mercenary-Regular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B89E96F-76C1-24B7-DCEB-7CC90578C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8"/>
          <a:stretch/>
        </p:blipFill>
        <p:spPr>
          <a:xfrm>
            <a:off x="298111" y="3615672"/>
            <a:ext cx="8704985" cy="5835535"/>
          </a:xfrm>
          <a:prstGeom prst="rect">
            <a:avLst/>
          </a:prstGeom>
        </p:spPr>
      </p:pic>
      <p:pic>
        <p:nvPicPr>
          <p:cNvPr id="7" name="Afbeelding 6" descr="Afbeelding met binnen, vloer, plafond, zuilenrij">
            <a:extLst>
              <a:ext uri="{FF2B5EF4-FFF2-40B4-BE49-F238E27FC236}">
                <a16:creationId xmlns:a16="http://schemas.microsoft.com/office/drawing/2014/main" id="{979C3BA1-4439-A905-6375-491C492943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"/>
          <a:stretch/>
        </p:blipFill>
        <p:spPr>
          <a:xfrm>
            <a:off x="9284901" y="3615672"/>
            <a:ext cx="8704984" cy="58355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762000"/>
            <a:ext cx="13294943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40"/>
              </a:lnSpc>
            </a:pPr>
            <a:r>
              <a:rPr lang="en-US" sz="7600">
                <a:solidFill>
                  <a:srgbClr val="000000"/>
                </a:solidFill>
                <a:latin typeface="TT Commons 1"/>
              </a:rPr>
              <a:t>10 jaar De Grote Post</a:t>
            </a:r>
            <a:endParaRPr lang="en-US" sz="7600" dirty="0">
              <a:solidFill>
                <a:srgbClr val="000000"/>
              </a:solidFill>
              <a:latin typeface="TT Commons 1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0558191-2708-BAF9-657C-3E3A0742F7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57" r="23739"/>
          <a:stretch>
            <a:fillRect/>
          </a:stretch>
        </p:blipFill>
        <p:spPr>
          <a:xfrm>
            <a:off x="12268200" y="22860"/>
            <a:ext cx="6213631" cy="10287000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6BFEAF53-0202-DA13-165F-38D9E2B1A87E}"/>
              </a:ext>
            </a:extLst>
          </p:cNvPr>
          <p:cNvSpPr txBox="1"/>
          <p:nvPr/>
        </p:nvSpPr>
        <p:spPr>
          <a:xfrm>
            <a:off x="1828800" y="2860486"/>
            <a:ext cx="16040100" cy="5486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err="1">
                <a:solidFill>
                  <a:srgbClr val="000000"/>
                </a:solidFill>
                <a:latin typeface="Lexend"/>
              </a:rPr>
              <a:t>Scharniermoment</a:t>
            </a:r>
            <a:endParaRPr lang="en-US" sz="60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Lexend"/>
              </a:rPr>
              <a:t>Verscherpen</a:t>
            </a:r>
            <a:r>
              <a:rPr lang="en-US" sz="48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Lexend"/>
              </a:rPr>
              <a:t>aanbod</a:t>
            </a:r>
            <a:endParaRPr lang="en-US" sz="48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Lexend"/>
              </a:rPr>
              <a:t>Samenwerkingen</a:t>
            </a:r>
            <a:r>
              <a:rPr lang="en-US" sz="4800" dirty="0">
                <a:solidFill>
                  <a:srgbClr val="000000"/>
                </a:solidFill>
                <a:latin typeface="Lexend"/>
              </a:rPr>
              <a:t> met partners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Lexend"/>
              </a:rPr>
              <a:t>Verder</a:t>
            </a:r>
            <a:r>
              <a:rPr lang="en-US" sz="48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Lexend"/>
              </a:rPr>
              <a:t>uitbouwen</a:t>
            </a:r>
            <a:r>
              <a:rPr lang="en-US" sz="48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Lexend"/>
              </a:rPr>
              <a:t>residenties</a:t>
            </a:r>
            <a:r>
              <a:rPr lang="en-US" sz="4800" dirty="0">
                <a:solidFill>
                  <a:srgbClr val="000000"/>
                </a:solidFill>
                <a:latin typeface="Lexend"/>
              </a:rPr>
              <a:t> 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00"/>
                </a:solidFill>
                <a:latin typeface="Lexend"/>
              </a:rPr>
              <a:t>Toenadering </a:t>
            </a:r>
            <a:r>
              <a:rPr lang="en-US" sz="4800" dirty="0" err="1">
                <a:solidFill>
                  <a:srgbClr val="000000"/>
                </a:solidFill>
                <a:latin typeface="Lexend"/>
              </a:rPr>
              <a:t>bezoekers</a:t>
            </a:r>
            <a:br>
              <a:rPr lang="en-US" sz="6000" b="1" dirty="0">
                <a:solidFill>
                  <a:srgbClr val="000000"/>
                </a:solidFill>
                <a:latin typeface="Mercenary-Regular"/>
              </a:rPr>
            </a:br>
            <a:endParaRPr lang="en-US" sz="6000" b="1" dirty="0">
              <a:solidFill>
                <a:srgbClr val="000000"/>
              </a:solidFill>
              <a:latin typeface="Mercenary-Regula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tekst, persoon, binnen, mensen">
            <a:extLst>
              <a:ext uri="{FF2B5EF4-FFF2-40B4-BE49-F238E27FC236}">
                <a16:creationId xmlns:a16="http://schemas.microsoft.com/office/drawing/2014/main" id="{E4DF406E-2AE8-0542-854B-F5B561EDC9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 b="3610"/>
          <a:stretch/>
        </p:blipFill>
        <p:spPr>
          <a:xfrm>
            <a:off x="20" y="1"/>
            <a:ext cx="18287980" cy="102869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86000" y="2705100"/>
            <a:ext cx="13716000" cy="43507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 err="1">
                <a:latin typeface="TT Commons 3"/>
              </a:rPr>
              <a:t>Terugblik</a:t>
            </a:r>
            <a:r>
              <a:rPr lang="en-US" sz="8800" dirty="0">
                <a:latin typeface="TT Commons 3"/>
              </a:rPr>
              <a:t>: 360°-festival</a:t>
            </a:r>
          </a:p>
        </p:txBody>
      </p:sp>
    </p:spTree>
    <p:extLst>
      <p:ext uri="{BB962C8B-B14F-4D97-AF65-F5344CB8AC3E}">
        <p14:creationId xmlns:p14="http://schemas.microsoft.com/office/powerpoint/2010/main" val="1045236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629400" y="835549"/>
            <a:ext cx="13294943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40"/>
              </a:lnSpc>
            </a:pPr>
            <a:r>
              <a:rPr lang="en-US" sz="7600" dirty="0" err="1">
                <a:solidFill>
                  <a:srgbClr val="000000"/>
                </a:solidFill>
                <a:latin typeface="TT Commons 1"/>
              </a:rPr>
              <a:t>Een</a:t>
            </a:r>
            <a:r>
              <a:rPr lang="en-US" sz="7600" dirty="0">
                <a:solidFill>
                  <a:srgbClr val="000000"/>
                </a:solidFill>
                <a:latin typeface="TT Commons 1"/>
              </a:rPr>
              <a:t> </a:t>
            </a:r>
            <a:r>
              <a:rPr lang="en-US" sz="7600" dirty="0" err="1">
                <a:solidFill>
                  <a:srgbClr val="000000"/>
                </a:solidFill>
                <a:latin typeface="TT Commons 1"/>
              </a:rPr>
              <a:t>eerste</a:t>
            </a:r>
            <a:r>
              <a:rPr lang="en-US" sz="7600" dirty="0">
                <a:solidFill>
                  <a:srgbClr val="000000"/>
                </a:solidFill>
                <a:latin typeface="TT Commons 1"/>
              </a:rPr>
              <a:t> </a:t>
            </a:r>
            <a:r>
              <a:rPr lang="en-US" sz="7600" dirty="0" err="1">
                <a:solidFill>
                  <a:srgbClr val="000000"/>
                </a:solidFill>
                <a:latin typeface="TT Commons 1"/>
              </a:rPr>
              <a:t>verkenning</a:t>
            </a:r>
            <a:endParaRPr lang="en-US" sz="7600" dirty="0">
              <a:solidFill>
                <a:srgbClr val="000000"/>
              </a:solidFill>
              <a:latin typeface="TT Commons 1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E3FA5FB3-81D2-55CD-1895-019606A23888}"/>
              </a:ext>
            </a:extLst>
          </p:cNvPr>
          <p:cNvSpPr txBox="1"/>
          <p:nvPr/>
        </p:nvSpPr>
        <p:spPr>
          <a:xfrm>
            <a:off x="5943600" y="2857500"/>
            <a:ext cx="17373600" cy="85214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300" dirty="0">
                <a:solidFill>
                  <a:srgbClr val="000000"/>
                </a:solidFill>
                <a:latin typeface="Lexend"/>
              </a:rPr>
              <a:t>In </a:t>
            </a:r>
            <a:r>
              <a:rPr lang="en-US" sz="4300" dirty="0" err="1">
                <a:solidFill>
                  <a:srgbClr val="000000"/>
                </a:solidFill>
                <a:latin typeface="Lexend"/>
              </a:rPr>
              <a:t>samenwerking</a:t>
            </a:r>
            <a:r>
              <a:rPr lang="en-US" sz="4300" dirty="0">
                <a:solidFill>
                  <a:srgbClr val="000000"/>
                </a:solidFill>
                <a:latin typeface="Lexend"/>
              </a:rPr>
              <a:t> met Cultuurconnect &amp; VRT Sandbox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300" dirty="0">
                <a:solidFill>
                  <a:srgbClr val="000000"/>
                </a:solidFill>
                <a:latin typeface="Lexend"/>
              </a:rPr>
              <a:t>Pop-up </a:t>
            </a:r>
            <a:r>
              <a:rPr lang="en-US" sz="4300" dirty="0" err="1">
                <a:solidFill>
                  <a:srgbClr val="000000"/>
                </a:solidFill>
                <a:latin typeface="Lexend"/>
              </a:rPr>
              <a:t>installatie</a:t>
            </a:r>
            <a:r>
              <a:rPr lang="en-US" sz="4300" dirty="0">
                <a:solidFill>
                  <a:srgbClr val="000000"/>
                </a:solidFill>
                <a:latin typeface="Lexend"/>
              </a:rPr>
              <a:t> met 4 VR-</a:t>
            </a:r>
            <a:r>
              <a:rPr lang="en-US" sz="4300" dirty="0" err="1">
                <a:solidFill>
                  <a:srgbClr val="000000"/>
                </a:solidFill>
                <a:latin typeface="Lexend"/>
              </a:rPr>
              <a:t>filmpjes</a:t>
            </a:r>
            <a:r>
              <a:rPr lang="en-US" sz="4300" dirty="0">
                <a:solidFill>
                  <a:srgbClr val="000000"/>
                </a:solidFill>
                <a:latin typeface="Lexend"/>
              </a:rPr>
              <a:t> in de </a:t>
            </a:r>
            <a:r>
              <a:rPr lang="en-US" sz="4300" dirty="0" err="1">
                <a:solidFill>
                  <a:srgbClr val="000000"/>
                </a:solidFill>
                <a:latin typeface="Lexend"/>
              </a:rPr>
              <a:t>lokettenzaal</a:t>
            </a:r>
            <a:endParaRPr lang="en-US" sz="4300" dirty="0">
              <a:solidFill>
                <a:srgbClr val="000000"/>
              </a:solidFill>
              <a:latin typeface="Lexend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300" dirty="0">
                <a:solidFill>
                  <a:srgbClr val="000000"/>
                </a:solidFill>
                <a:latin typeface="Lexend"/>
              </a:rPr>
              <a:t>4 </a:t>
            </a:r>
            <a:r>
              <a:rPr lang="en-US" sz="4300" dirty="0" err="1">
                <a:solidFill>
                  <a:srgbClr val="000000"/>
                </a:solidFill>
                <a:latin typeface="Lexend"/>
              </a:rPr>
              <a:t>creaties</a:t>
            </a:r>
            <a:r>
              <a:rPr lang="en-US" sz="4300" dirty="0">
                <a:solidFill>
                  <a:srgbClr val="000000"/>
                </a:solidFill>
                <a:latin typeface="Lexend"/>
              </a:rPr>
              <a:t> op </a:t>
            </a:r>
            <a:r>
              <a:rPr lang="en-US" sz="4300" dirty="0" err="1">
                <a:solidFill>
                  <a:srgbClr val="000000"/>
                </a:solidFill>
                <a:latin typeface="Lexend"/>
              </a:rPr>
              <a:t>maat</a:t>
            </a:r>
            <a:r>
              <a:rPr lang="en-US" sz="4300" dirty="0">
                <a:solidFill>
                  <a:srgbClr val="000000"/>
                </a:solidFill>
                <a:latin typeface="Lexend"/>
              </a:rPr>
              <a:t> van het medium door </a:t>
            </a:r>
            <a:br>
              <a:rPr lang="en-US" sz="4300" dirty="0">
                <a:solidFill>
                  <a:srgbClr val="000000"/>
                </a:solidFill>
                <a:latin typeface="Lexend"/>
              </a:rPr>
            </a:br>
            <a:r>
              <a:rPr lang="en-US" sz="4300" dirty="0">
                <a:solidFill>
                  <a:srgbClr val="000000"/>
                </a:solidFill>
                <a:latin typeface="Lexend"/>
              </a:rPr>
              <a:t>THERE THERE company, Luanda Casella, Live Others </a:t>
            </a:r>
            <a:br>
              <a:rPr lang="en-US" sz="4300" dirty="0">
                <a:solidFill>
                  <a:srgbClr val="000000"/>
                </a:solidFill>
                <a:latin typeface="Lexend"/>
              </a:rPr>
            </a:br>
            <a:r>
              <a:rPr lang="en-US" sz="4300" dirty="0" err="1">
                <a:solidFill>
                  <a:srgbClr val="000000"/>
                </a:solidFill>
                <a:latin typeface="Lexend"/>
              </a:rPr>
              <a:t>en</a:t>
            </a:r>
            <a:r>
              <a:rPr lang="en-US" sz="4300" dirty="0">
                <a:solidFill>
                  <a:srgbClr val="000000"/>
                </a:solidFill>
                <a:latin typeface="Lexend"/>
              </a:rPr>
              <a:t> Laura Vroom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300" dirty="0" err="1">
                <a:solidFill>
                  <a:srgbClr val="000000"/>
                </a:solidFill>
                <a:latin typeface="Lexend"/>
              </a:rPr>
              <a:t>Sterktes</a:t>
            </a:r>
            <a:r>
              <a:rPr lang="en-US" sz="4300" dirty="0">
                <a:solidFill>
                  <a:srgbClr val="000000"/>
                </a:solidFill>
                <a:latin typeface="Lexend"/>
              </a:rPr>
              <a:t>: experiment, </a:t>
            </a:r>
            <a:r>
              <a:rPr lang="en-US" sz="4300" dirty="0" err="1">
                <a:solidFill>
                  <a:srgbClr val="000000"/>
                </a:solidFill>
                <a:latin typeface="Lexend"/>
              </a:rPr>
              <a:t>belangstelling</a:t>
            </a:r>
            <a:r>
              <a:rPr lang="en-US" sz="4300" dirty="0">
                <a:solidFill>
                  <a:srgbClr val="000000"/>
                </a:solidFill>
                <a:latin typeface="Lexend"/>
              </a:rPr>
              <a:t> 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300" dirty="0">
              <a:solidFill>
                <a:srgbClr val="000000"/>
              </a:solidFill>
              <a:latin typeface="Lexend"/>
            </a:endParaRP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300" dirty="0" err="1">
                <a:solidFill>
                  <a:srgbClr val="000000"/>
                </a:solidFill>
                <a:latin typeface="Lexend"/>
              </a:rPr>
              <a:t>Uitdagingen</a:t>
            </a:r>
            <a:r>
              <a:rPr lang="en-US" sz="4300" dirty="0">
                <a:solidFill>
                  <a:srgbClr val="000000"/>
                </a:solidFill>
                <a:latin typeface="Lexend"/>
              </a:rPr>
              <a:t>: </a:t>
            </a:r>
            <a:r>
              <a:rPr lang="en-US" sz="4300" dirty="0" err="1">
                <a:solidFill>
                  <a:srgbClr val="000000"/>
                </a:solidFill>
                <a:latin typeface="Lexend"/>
              </a:rPr>
              <a:t>technisch</a:t>
            </a:r>
            <a:r>
              <a:rPr lang="en-US" sz="4300" dirty="0">
                <a:solidFill>
                  <a:srgbClr val="000000"/>
                </a:solidFill>
                <a:latin typeface="Lexend"/>
              </a:rPr>
              <a:t>/</a:t>
            </a:r>
            <a:r>
              <a:rPr lang="en-US" sz="4300" dirty="0" err="1">
                <a:solidFill>
                  <a:srgbClr val="000000"/>
                </a:solidFill>
                <a:latin typeface="Lexend"/>
              </a:rPr>
              <a:t>inhoudelijk</a:t>
            </a:r>
            <a:r>
              <a:rPr lang="en-US" sz="4300" dirty="0">
                <a:solidFill>
                  <a:srgbClr val="000000"/>
                </a:solidFill>
                <a:latin typeface="Lexend"/>
              </a:rPr>
              <a:t>/</a:t>
            </a:r>
            <a:r>
              <a:rPr lang="en-US" sz="4300" dirty="0" err="1">
                <a:solidFill>
                  <a:srgbClr val="000000"/>
                </a:solidFill>
                <a:latin typeface="Lexend"/>
              </a:rPr>
              <a:t>dramaturgisch</a:t>
            </a:r>
            <a:r>
              <a:rPr lang="en-US" sz="4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Lexend"/>
              </a:rPr>
              <a:t>kwaliteit</a:t>
            </a:r>
            <a:endParaRPr lang="en-US" sz="4300" dirty="0">
              <a:solidFill>
                <a:srgbClr val="000000"/>
              </a:solidFill>
              <a:latin typeface="Lexend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300" dirty="0">
              <a:solidFill>
                <a:srgbClr val="000000"/>
              </a:solidFill>
              <a:latin typeface="Lexend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300" b="1" dirty="0">
              <a:solidFill>
                <a:srgbClr val="000000"/>
              </a:solidFill>
              <a:latin typeface="Lexend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solidFill>
                <a:srgbClr val="000000"/>
              </a:solidFill>
              <a:latin typeface="Mercenary-Regular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solidFill>
                <a:srgbClr val="000000"/>
              </a:solidFill>
              <a:latin typeface="Mercenary-Regular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6000" b="1" dirty="0">
                <a:solidFill>
                  <a:srgbClr val="000000"/>
                </a:solidFill>
                <a:latin typeface="Mercenary-Regular"/>
              </a:rPr>
            </a:br>
            <a:endParaRPr lang="en-US" sz="6000" b="1" dirty="0">
              <a:solidFill>
                <a:srgbClr val="000000"/>
              </a:solidFill>
              <a:latin typeface="Mercenary-Regular"/>
            </a:endParaRP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A7EF4C8A-44AB-5308-79A0-6A5CECF200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5787128" cy="108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57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tekst, klok, teken&#10;&#10;Automatisch gegenereerde beschrijving">
            <a:extLst>
              <a:ext uri="{FF2B5EF4-FFF2-40B4-BE49-F238E27FC236}">
                <a16:creationId xmlns:a16="http://schemas.microsoft.com/office/drawing/2014/main" id="{4ADC7239-A318-A497-AB1F-7E6C81D82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7241"/>
          <a:stretch/>
        </p:blipFill>
        <p:spPr>
          <a:xfrm>
            <a:off x="20" y="1"/>
            <a:ext cx="18287980" cy="102869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3400" y="-3162300"/>
            <a:ext cx="14020800" cy="531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ts val="1064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600" dirty="0" err="1">
                <a:latin typeface="TT Commons 1"/>
              </a:rPr>
              <a:t>Terugblik</a:t>
            </a:r>
            <a:r>
              <a:rPr lang="en-US" sz="7600" dirty="0">
                <a:latin typeface="TT Commons 1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57822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762000"/>
            <a:ext cx="13294943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40"/>
              </a:lnSpc>
            </a:pPr>
            <a:r>
              <a:rPr lang="en-US" sz="7600" dirty="0" err="1">
                <a:solidFill>
                  <a:srgbClr val="000000"/>
                </a:solidFill>
                <a:latin typeface="TT Commons 1"/>
              </a:rPr>
              <a:t>KIEMonline</a:t>
            </a:r>
            <a:endParaRPr lang="en-US" sz="7600" dirty="0">
              <a:solidFill>
                <a:srgbClr val="000000"/>
              </a:solidFill>
              <a:latin typeface="TT Commons 1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E3FA5FB3-81D2-55CD-1895-019606A23888}"/>
              </a:ext>
            </a:extLst>
          </p:cNvPr>
          <p:cNvSpPr txBox="1"/>
          <p:nvPr/>
        </p:nvSpPr>
        <p:spPr>
          <a:xfrm>
            <a:off x="2362200" y="3175223"/>
            <a:ext cx="16611600" cy="70889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 err="1">
                <a:solidFill>
                  <a:srgbClr val="000000"/>
                </a:solidFill>
                <a:latin typeface="Lexend"/>
              </a:rPr>
              <a:t>Residentenfestival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KIEM 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 err="1">
                <a:solidFill>
                  <a:srgbClr val="000000"/>
                </a:solidFill>
                <a:latin typeface="Lexend"/>
              </a:rPr>
              <a:t>Juni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2021 – covid 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 err="1">
                <a:solidFill>
                  <a:srgbClr val="000000"/>
                </a:solidFill>
                <a:latin typeface="Lexend"/>
              </a:rPr>
              <a:t>Creatieve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presentatie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: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virtueel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podium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 err="1">
                <a:solidFill>
                  <a:srgbClr val="000000"/>
                </a:solidFill>
                <a:latin typeface="Lexend"/>
              </a:rPr>
              <a:t>Kiemstreams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, making offs, interviews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en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playlists </a:t>
            </a:r>
          </a:p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300" dirty="0">
                <a:solidFill>
                  <a:srgbClr val="000000"/>
                </a:solidFill>
                <a:latin typeface="Lexend"/>
              </a:rPr>
              <a:t>175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unieke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  <a:r>
              <a:rPr lang="en-US" sz="6300" dirty="0" err="1">
                <a:solidFill>
                  <a:srgbClr val="000000"/>
                </a:solidFill>
                <a:latin typeface="Lexend"/>
              </a:rPr>
              <a:t>bezoekers</a:t>
            </a:r>
            <a:r>
              <a:rPr lang="en-US" sz="6300" dirty="0">
                <a:solidFill>
                  <a:srgbClr val="000000"/>
                </a:solidFill>
                <a:latin typeface="Lexend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300" b="1" dirty="0">
              <a:solidFill>
                <a:srgbClr val="000000"/>
              </a:solidFill>
              <a:latin typeface="Lexend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solidFill>
                <a:srgbClr val="000000"/>
              </a:solidFill>
              <a:latin typeface="Mercenary-Regular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solidFill>
                <a:srgbClr val="000000"/>
              </a:solidFill>
              <a:latin typeface="Mercenary-Regular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6000" b="1" dirty="0">
                <a:solidFill>
                  <a:srgbClr val="000000"/>
                </a:solidFill>
                <a:latin typeface="Mercenary-Regular"/>
              </a:rPr>
            </a:br>
            <a:endParaRPr lang="en-US" sz="6000" b="1" dirty="0">
              <a:solidFill>
                <a:srgbClr val="000000"/>
              </a:solidFill>
              <a:latin typeface="Mercenary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541312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</TotalTime>
  <Words>402</Words>
  <Application>Microsoft Office PowerPoint</Application>
  <PresentationFormat>Aangepast</PresentationFormat>
  <Paragraphs>128</Paragraphs>
  <Slides>26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9" baseType="lpstr">
      <vt:lpstr>Lexend</vt:lpstr>
      <vt:lpstr>TT Commons 3</vt:lpstr>
      <vt:lpstr>Calibri</vt:lpstr>
      <vt:lpstr>TT Commons 2</vt:lpstr>
      <vt:lpstr>Mercenary-Regular</vt:lpstr>
      <vt:lpstr>Arial</vt:lpstr>
      <vt:lpstr>acumin-pro</vt:lpstr>
      <vt:lpstr>Common</vt:lpstr>
      <vt:lpstr>-apple-system</vt:lpstr>
      <vt:lpstr>Metropolis Extra Bold</vt:lpstr>
      <vt:lpstr>Akrobat</vt:lpstr>
      <vt:lpstr>TT Commons 1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artistiek programma najaar 2022</dc:title>
  <dc:creator>Raina MINHAS</dc:creator>
  <cp:lastModifiedBy>Raina MINHAS</cp:lastModifiedBy>
  <cp:revision>15</cp:revision>
  <dcterms:created xsi:type="dcterms:W3CDTF">2006-08-16T00:00:00Z</dcterms:created>
  <dcterms:modified xsi:type="dcterms:W3CDTF">2023-02-04T08:41:56Z</dcterms:modified>
  <dc:identifier>DAE_EwEvzmI</dc:identifier>
</cp:coreProperties>
</file>