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7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1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1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3.xml"/>
  <Override ContentType="application/vnd.openxmlformats-officedocument.themeOverride+xml" PartName="/ppt/theme/themeOverride8.xml"/>
  <Override ContentType="application/vnd.openxmlformats-officedocument.themeOverride+xml" PartName="/ppt/theme/themeOverride2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4.xml"/>
  <Override ContentType="application/vnd.openxmlformats-officedocument.themeOverride+xml" PartName="/ppt/theme/themeOverride7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12.xml"/>
  <Override ContentType="application/vnd.openxmlformats-officedocument.themeOverride+xml" PartName="/ppt/theme/themeOverride11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12.xml"/>
  <Override ContentType="application/vnd.ms-office.chartstyle+xml" PartName="/ppt/charts/style1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Mulish"/>
      <p:regular r:id="rId34"/>
      <p:bold r:id="rId35"/>
      <p:italic r:id="rId36"/>
      <p:boldItalic r:id="rId37"/>
    </p:embeddedFont>
    <p:embeddedFont>
      <p:font typeface="Mulish SemiBold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iWRerpXu3g9PyILji+mXloRQd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shSemiBold-italic.fntdata"/><Relationship Id="rId20" Type="http://schemas.openxmlformats.org/officeDocument/2006/relationships/slide" Target="slides/slide16.xml"/><Relationship Id="rId42" Type="http://schemas.openxmlformats.org/officeDocument/2006/relationships/font" Target="fonts/PoppinsSemiBold-regular.fntdata"/><Relationship Id="rId41" Type="http://schemas.openxmlformats.org/officeDocument/2006/relationships/font" Target="fonts/MulishSemiBold-boldItalic.fntdata"/><Relationship Id="rId22" Type="http://schemas.openxmlformats.org/officeDocument/2006/relationships/slide" Target="slides/slide18.xml"/><Relationship Id="rId44" Type="http://schemas.openxmlformats.org/officeDocument/2006/relationships/font" Target="fonts/PoppinsSemiBold-italic.fntdata"/><Relationship Id="rId21" Type="http://schemas.openxmlformats.org/officeDocument/2006/relationships/slide" Target="slides/slide17.xml"/><Relationship Id="rId43" Type="http://schemas.openxmlformats.org/officeDocument/2006/relationships/font" Target="fonts/PoppinsSemiBold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ulish-bold.fntdata"/><Relationship Id="rId12" Type="http://schemas.openxmlformats.org/officeDocument/2006/relationships/slide" Target="slides/slide8.xml"/><Relationship Id="rId34" Type="http://schemas.openxmlformats.org/officeDocument/2006/relationships/font" Target="fonts/Mulish-regular.fntdata"/><Relationship Id="rId15" Type="http://schemas.openxmlformats.org/officeDocument/2006/relationships/slide" Target="slides/slide11.xml"/><Relationship Id="rId37" Type="http://schemas.openxmlformats.org/officeDocument/2006/relationships/font" Target="fonts/Mulish-boldItalic.fntdata"/><Relationship Id="rId14" Type="http://schemas.openxmlformats.org/officeDocument/2006/relationships/slide" Target="slides/slide10.xml"/><Relationship Id="rId36" Type="http://schemas.openxmlformats.org/officeDocument/2006/relationships/font" Target="fonts/Mulish-italic.fntdata"/><Relationship Id="rId17" Type="http://schemas.openxmlformats.org/officeDocument/2006/relationships/slide" Target="slides/slide13.xml"/><Relationship Id="rId39" Type="http://schemas.openxmlformats.org/officeDocument/2006/relationships/font" Target="fonts/MulishSemiBold-bold.fntdata"/><Relationship Id="rId16" Type="http://schemas.openxmlformats.org/officeDocument/2006/relationships/slide" Target="slides/slide12.xml"/><Relationship Id="rId38" Type="http://schemas.openxmlformats.org/officeDocument/2006/relationships/font" Target="fonts/MulishSemiBol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1.xml"/><Relationship Id="rId4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themeOverride" Target="../theme/themeOverride6.xml"/><Relationship Id="rId4" Type="http://schemas.openxmlformats.org/officeDocument/2006/relationships/package" Target="../embeddings/Microsoft_Excel_Sheet10.xlsx"/></Relationships>
</file>

<file path=ppt/charts/_rels/chart11.xml.rels><?xml version="1.0" encoding="UTF-8" standalone="yes"?>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themeOverride" Target="../theme/themeOverride9.xml"/><Relationship Id="rId4" Type="http://schemas.openxmlformats.org/officeDocument/2006/relationships/package" Target="../embeddings/Microsoft_Excel_Sheet11.xlsx"/></Relationships>
</file>

<file path=ppt/charts/_rels/chart12.xml.rels><?xml version="1.0" encoding="UTF-8" standalone="yes"?>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themeOverride" Target="../theme/themeOverride8.xml"/><Relationship Id="rId4" Type="http://schemas.openxmlformats.org/officeDocument/2006/relationships/package" Target="../embeddings/Microsoft_Excel_Sheet12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12.xml"/><Relationship Id="rId4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7.xml"/><Relationship Id="rId4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themeOverride" Target="../theme/themeOverride10.xml"/><Relationship Id="rId4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themeOverride" Target="../theme/themeOverride5.xml"/><Relationship Id="rId4" Type="http://schemas.openxmlformats.org/officeDocument/2006/relationships/package" Target="../embeddings/Microsoft_Excel_Sheet7.xlsx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anose="020B0604020202020204" charset="0"/>
                <a:ea typeface="+mn-ea"/>
                <a:cs typeface="+mn-cs"/>
              </a:defRPr>
            </a:pPr>
            <a:r>
              <a:rPr lang="nl-NL" dirty="0">
                <a:latin typeface="Mulish" panose="020B0604020202020204" charset="0"/>
              </a:rPr>
              <a:t>Leesfrequentie</a:t>
            </a:r>
            <a:r>
              <a:rPr lang="nl-NL" baseline="0" dirty="0">
                <a:latin typeface="Mulish" panose="020B0604020202020204" charset="0"/>
              </a:rPr>
              <a:t> participanten</a:t>
            </a:r>
            <a:endParaRPr lang="nl-NL" dirty="0">
              <a:latin typeface="Mulish" panose="020B0604020202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lish" panose="020B0604020202020204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Blad2!$B$7:$B$8</c:f>
              <c:strCache>
                <c:ptCount val="2"/>
                <c:pt idx="1">
                  <c:v>Hoe vaak leest u boeken?</c:v>
                </c:pt>
              </c:strCache>
            </c:strRef>
          </c:tx>
          <c:spPr>
            <a:solidFill>
              <a:srgbClr val="0433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20-48A5-876E-59146538D0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Blad2!$A$9:$A$13</c:f>
              <c:strCache>
                <c:ptCount val="5"/>
                <c:pt idx="0">
                  <c:v>Meerdere keren per dag</c:v>
                </c:pt>
                <c:pt idx="1">
                  <c:v>Eén keer per dag</c:v>
                </c:pt>
                <c:pt idx="2">
                  <c:v>Meerdere keren per week</c:v>
                </c:pt>
                <c:pt idx="3">
                  <c:v>Eén keer per week of minder</c:v>
                </c:pt>
                <c:pt idx="4">
                  <c:v>Nooit</c:v>
                </c:pt>
              </c:strCache>
            </c:strRef>
          </c:cat>
          <c:val>
            <c:numRef>
              <c:f>Blad2!$B$9:$B$13</c:f>
              <c:numCache>
                <c:formatCode>###0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0-48A5-876E-59146538D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003008"/>
        <c:axId val="1822005920"/>
      </c:barChart>
      <c:catAx>
        <c:axId val="18220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anose="020B0604020202020204" charset="0"/>
                <a:ea typeface="+mn-ea"/>
                <a:cs typeface="+mn-cs"/>
              </a:defRPr>
            </a:pPr>
            <a:endParaRPr lang="nl-BE"/>
          </a:p>
        </c:txPr>
        <c:crossAx val="1822005920"/>
        <c:crosses val="autoZero"/>
        <c:auto val="1"/>
        <c:lblAlgn val="ctr"/>
        <c:lblOffset val="100"/>
        <c:noMultiLvlLbl val="0"/>
      </c:catAx>
      <c:valAx>
        <c:axId val="182200592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8220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>
                <a:latin typeface="Mulish" panose="020B0604020202020204" charset="0"/>
              </a:rPr>
              <a:t>Percepties omtrent ‘nuttigheid’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Blad6!$J$13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Blad6!$I$14:$I$17</c:f>
              <c:strCache>
                <c:ptCount val="4"/>
                <c:pt idx="0">
                  <c:v>Efficiënt</c:v>
                </c:pt>
                <c:pt idx="1">
                  <c:v>Nuttig</c:v>
                </c:pt>
                <c:pt idx="2">
                  <c:v>Meer lezen</c:v>
                </c:pt>
                <c:pt idx="3">
                  <c:v>Beter lezen</c:v>
                </c:pt>
              </c:strCache>
            </c:strRef>
          </c:cat>
          <c:val>
            <c:numRef>
              <c:f>Blad6!$J$14:$J$17</c:f>
              <c:numCache>
                <c:formatCode>###0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B-4C5D-9BCC-2A83440247FB}"/>
            </c:ext>
          </c:extLst>
        </c:ser>
        <c:ser>
          <c:idx val="1"/>
          <c:order val="1"/>
          <c:tx>
            <c:strRef>
              <c:f>Blad6!$K$13</c:f>
              <c:strCache>
                <c:ptCount val="1"/>
                <c:pt idx="0">
                  <c:v>-34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CA1ADE-6CCC-41A6-8089-594B39827AB2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EB-4C5D-9BCC-2A83440247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67A88D-FEC3-9445-A97C-0950CC8173B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8EB-4C5D-9BCC-2A83440247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5E7510-9A1A-BA45-B6B8-646217D79A9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8EB-4C5D-9BCC-2A83440247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E478DE-59A4-C443-86F8-DC507C4575B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8EB-4C5D-9BCC-2A8344024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Blad6!$I$14:$I$17</c:f>
              <c:strCache>
                <c:ptCount val="4"/>
                <c:pt idx="0">
                  <c:v>Efficiënt</c:v>
                </c:pt>
                <c:pt idx="1">
                  <c:v>Nuttig</c:v>
                </c:pt>
                <c:pt idx="2">
                  <c:v>Meer lezen</c:v>
                </c:pt>
                <c:pt idx="3">
                  <c:v>Beter lezen</c:v>
                </c:pt>
              </c:strCache>
            </c:strRef>
          </c:cat>
          <c:val>
            <c:numRef>
              <c:f>Blad6!$K$14:$K$17</c:f>
              <c:numCache>
                <c:formatCode>###0</c:formatCode>
                <c:ptCount val="4"/>
                <c:pt idx="0">
                  <c:v>-3</c:v>
                </c:pt>
                <c:pt idx="1">
                  <c:v>-4</c:v>
                </c:pt>
                <c:pt idx="2">
                  <c:v>-13</c:v>
                </c:pt>
                <c:pt idx="3">
                  <c:v>-14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Blad6!$L$14:$L$17</c15:f>
                <c15:dlblRangeCache>
                  <c:ptCount val="4"/>
                  <c:pt idx="0">
                    <c:v>3</c:v>
                  </c:pt>
                  <c:pt idx="1">
                    <c:v>4</c:v>
                  </c:pt>
                  <c:pt idx="2">
                    <c:v>13</c:v>
                  </c:pt>
                  <c:pt idx="3">
                    <c:v>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8EB-4C5D-9BCC-2A8344024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1021872"/>
        <c:axId val="1661012720"/>
      </c:barChart>
      <c:catAx>
        <c:axId val="166102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1012720"/>
        <c:crosses val="autoZero"/>
        <c:auto val="1"/>
        <c:lblAlgn val="ctr"/>
        <c:lblOffset val="100"/>
        <c:noMultiLvlLbl val="0"/>
      </c:catAx>
      <c:valAx>
        <c:axId val="166101272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66102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Blad3!$B$11</c:f>
              <c:strCache>
                <c:ptCount val="1"/>
                <c:pt idx="0">
                  <c:v>Ondersteuningswensen van participanten</c:v>
                </c:pt>
              </c:strCache>
            </c:strRef>
          </c:tx>
          <c:spPr>
            <a:solidFill>
              <a:srgbClr val="0433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Blad3!$A$12:$A$20</c:f>
              <c:strCache>
                <c:ptCount val="9"/>
                <c:pt idx="0">
                  <c:v>Hulp telefoonlijn</c:v>
                </c:pt>
                <c:pt idx="1">
                  <c:v>Thuisbegeleiding</c:v>
                </c:pt>
                <c:pt idx="2">
                  <c:v>Geen, ik vind e-lezen niet interessant</c:v>
                </c:pt>
                <c:pt idx="3">
                  <c:v>Zelfondersteuning</c:v>
                </c:pt>
                <c:pt idx="4">
                  <c:v>Leesmateriaal</c:v>
                </c:pt>
                <c:pt idx="5">
                  <c:v>Hulp mailadres</c:v>
                </c:pt>
                <c:pt idx="6">
                  <c:v>Cursus</c:v>
                </c:pt>
                <c:pt idx="7">
                  <c:v>Instructievideo's</c:v>
                </c:pt>
                <c:pt idx="8">
                  <c:v>Vrije inloop</c:v>
                </c:pt>
              </c:strCache>
            </c:strRef>
          </c:cat>
          <c:val>
            <c:numRef>
              <c:f>Blad3!$B$12:$B$20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14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F-4152-8104-C5FD07A6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9797616"/>
        <c:axId val="1490109744"/>
      </c:barChart>
      <c:catAx>
        <c:axId val="128979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90109744"/>
        <c:crosses val="autoZero"/>
        <c:auto val="1"/>
        <c:lblAlgn val="ctr"/>
        <c:lblOffset val="100"/>
        <c:noMultiLvlLbl val="0"/>
      </c:catAx>
      <c:valAx>
        <c:axId val="149010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79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Blad3!$B$11</c:f>
              <c:strCache>
                <c:ptCount val="1"/>
                <c:pt idx="0">
                  <c:v>Ondersteuningswensen van participanten</c:v>
                </c:pt>
              </c:strCache>
            </c:strRef>
          </c:tx>
          <c:spPr>
            <a:solidFill>
              <a:srgbClr val="04339B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43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3E-44C7-998C-231CE227BD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Blad3!$A$12:$A$20</c:f>
              <c:strCache>
                <c:ptCount val="9"/>
                <c:pt idx="0">
                  <c:v>Hulp telefoonlijn</c:v>
                </c:pt>
                <c:pt idx="1">
                  <c:v>Thuisbegeleiding</c:v>
                </c:pt>
                <c:pt idx="2">
                  <c:v>Geen, ik vind e-lezen niet interessant</c:v>
                </c:pt>
                <c:pt idx="3">
                  <c:v>Zelfondersteuning</c:v>
                </c:pt>
                <c:pt idx="4">
                  <c:v>Leesmateriaal</c:v>
                </c:pt>
                <c:pt idx="5">
                  <c:v>Hulp mailadres</c:v>
                </c:pt>
                <c:pt idx="6">
                  <c:v>Cursus</c:v>
                </c:pt>
                <c:pt idx="7">
                  <c:v>Instructievideo's</c:v>
                </c:pt>
                <c:pt idx="8">
                  <c:v>Vrije inloop</c:v>
                </c:pt>
              </c:strCache>
            </c:strRef>
          </c:cat>
          <c:val>
            <c:numRef>
              <c:f>Blad3!$B$12:$B$20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14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E-44C7-998C-231CE227B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9797616"/>
        <c:axId val="1490109744"/>
      </c:barChart>
      <c:catAx>
        <c:axId val="128979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90109744"/>
        <c:crosses val="autoZero"/>
        <c:auto val="1"/>
        <c:lblAlgn val="ctr"/>
        <c:lblOffset val="100"/>
        <c:noMultiLvlLbl val="0"/>
      </c:catAx>
      <c:valAx>
        <c:axId val="149010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79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Leesvoorkeuren participanten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433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Blad7!$A$1:$A$8</c:f>
              <c:strCache>
                <c:ptCount val="8"/>
                <c:pt idx="0">
                  <c:v>Griezel &amp; horror</c:v>
                </c:pt>
                <c:pt idx="1">
                  <c:v>Fantasy &amp; science fiction</c:v>
                </c:pt>
                <c:pt idx="2">
                  <c:v>Poëzie &amp; verhalenbundels</c:v>
                </c:pt>
                <c:pt idx="3">
                  <c:v>Informatieve onderwerpen</c:v>
                </c:pt>
                <c:pt idx="4">
                  <c:v>Historische fictie</c:v>
                </c:pt>
                <c:pt idx="5">
                  <c:v>Thriller, detective, spannign</c:v>
                </c:pt>
                <c:pt idx="6">
                  <c:v>Biografie &amp; waargebeurd</c:v>
                </c:pt>
                <c:pt idx="7">
                  <c:v>Romans &amp; literatuur</c:v>
                </c:pt>
              </c:strCache>
            </c:strRef>
          </c:cat>
          <c:val>
            <c:numRef>
              <c:f>Blad7!$B$1:$B$8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18</c:v>
                </c:pt>
                <c:pt idx="4">
                  <c:v>19</c:v>
                </c:pt>
                <c:pt idx="5">
                  <c:v>22</c:v>
                </c:pt>
                <c:pt idx="6">
                  <c:v>27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6-43D7-9263-069C5516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0128576"/>
        <c:axId val="1660133152"/>
      </c:barChart>
      <c:catAx>
        <c:axId val="166012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60133152"/>
        <c:crosses val="autoZero"/>
        <c:auto val="1"/>
        <c:lblAlgn val="ctr"/>
        <c:lblOffset val="100"/>
        <c:noMultiLvlLbl val="0"/>
      </c:catAx>
      <c:valAx>
        <c:axId val="166013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01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anose="020B0604020202020204" charset="0"/>
                <a:ea typeface="+mn-ea"/>
                <a:cs typeface="+mn-cs"/>
              </a:defRPr>
            </a:pPr>
            <a:r>
              <a:rPr lang="nl-BE" dirty="0">
                <a:latin typeface="Mulish" panose="020B0604020202020204" charset="0"/>
              </a:rPr>
              <a:t>Gedrukt</a:t>
            </a:r>
            <a:r>
              <a:rPr lang="nl-BE" baseline="0" dirty="0">
                <a:latin typeface="Mulish" panose="020B0604020202020204" charset="0"/>
              </a:rPr>
              <a:t> vs. digitaal lezen</a:t>
            </a:r>
            <a:endParaRPr lang="nl-BE" dirty="0">
              <a:latin typeface="Mulish" panose="020B0604020202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lish" panose="020B0604020202020204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FF">
                  <a:lumMod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5-40F9-972E-6EA8E25DD623}"/>
              </c:ext>
            </c:extLst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5-40F9-972E-6EA8E25DD623}"/>
              </c:ext>
            </c:extLst>
          </c:dPt>
          <c:cat>
            <c:strRef>
              <c:f>Blad1!$B$46:$B$47</c:f>
              <c:strCache>
                <c:ptCount val="2"/>
                <c:pt idx="0">
                  <c:v>Enkel gedrukt</c:v>
                </c:pt>
                <c:pt idx="1">
                  <c:v>Ervaring met digitaal</c:v>
                </c:pt>
              </c:strCache>
            </c:strRef>
          </c:cat>
          <c:val>
            <c:numRef>
              <c:f>Blad1!$C$46:$C$47</c:f>
              <c:numCache>
                <c:formatCode>General</c:formatCode>
                <c:ptCount val="2"/>
                <c:pt idx="0">
                  <c:v>24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5-40F9-972E-6EA8E25D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Toestellen om digitaal te lezen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F1F-4AFB-A0E9-EB393C9F3A17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F1F-4AFB-A0E9-EB393C9F3A17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F-4AFB-A0E9-EB393C9F3A17}"/>
              </c:ext>
            </c:extLst>
          </c:dPt>
          <c:dPt>
            <c:idx val="3"/>
            <c:invertIfNegative val="0"/>
            <c:bubble3D val="0"/>
            <c:spPr>
              <a:solidFill>
                <a:srgbClr val="043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1F-4AFB-A0E9-EB393C9F3A17}"/>
              </c:ext>
            </c:extLst>
          </c:dPt>
          <c:dPt>
            <c:idx val="4"/>
            <c:invertIfNegative val="0"/>
            <c:bubble3D val="0"/>
            <c:spPr>
              <a:solidFill>
                <a:srgbClr val="043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1F-4AFB-A0E9-EB393C9F3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Blad1!$B$10:$B$14</c:f>
              <c:strCache>
                <c:ptCount val="5"/>
                <c:pt idx="0">
                  <c:v>Enkel gedrukt</c:v>
                </c:pt>
                <c:pt idx="1">
                  <c:v>E-reader</c:v>
                </c:pt>
                <c:pt idx="2">
                  <c:v>E-reader en Tablet</c:v>
                </c:pt>
                <c:pt idx="3">
                  <c:v>Tablet</c:v>
                </c:pt>
                <c:pt idx="4">
                  <c:v>Computer</c:v>
                </c:pt>
              </c:strCache>
            </c:strRef>
          </c:cat>
          <c:val>
            <c:numRef>
              <c:f>Blad1!$C$10:$C$14</c:f>
              <c:numCache>
                <c:formatCode>###0</c:formatCode>
                <c:ptCount val="5"/>
                <c:pt idx="0">
                  <c:v>24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F-4AFB-A0E9-EB393C9F3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003984"/>
        <c:axId val="1661010640"/>
      </c:barChart>
      <c:catAx>
        <c:axId val="16610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61010640"/>
        <c:crosses val="autoZero"/>
        <c:auto val="1"/>
        <c:lblAlgn val="ctr"/>
        <c:lblOffset val="100"/>
        <c:noMultiLvlLbl val="0"/>
      </c:catAx>
      <c:valAx>
        <c:axId val="166101064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66100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Blad4!$A$1:$A$8</c:f>
              <c:strCache>
                <c:ptCount val="8"/>
                <c:pt idx="0">
                  <c:v>interessant</c:v>
                </c:pt>
                <c:pt idx="1">
                  <c:v>Stimulerend</c:v>
                </c:pt>
                <c:pt idx="2">
                  <c:v>Duidelijk</c:v>
                </c:pt>
                <c:pt idx="3">
                  <c:v>Efficiënt</c:v>
                </c:pt>
                <c:pt idx="4">
                  <c:v>Innovatief</c:v>
                </c:pt>
                <c:pt idx="5">
                  <c:v>Eenvoudig</c:v>
                </c:pt>
                <c:pt idx="6">
                  <c:v>Spannend</c:v>
                </c:pt>
                <c:pt idx="7">
                  <c:v>Toonaangevend</c:v>
                </c:pt>
              </c:strCache>
            </c:strRef>
          </c:cat>
          <c:val>
            <c:numRef>
              <c:f>Blad4!$B$1:$B$8</c:f>
              <c:numCache>
                <c:formatCode>###0</c:formatCode>
                <c:ptCount val="8"/>
                <c:pt idx="0">
                  <c:v>33</c:v>
                </c:pt>
                <c:pt idx="1">
                  <c:v>30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23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1-48E3-8EEC-0BE50264BDE7}"/>
            </c:ext>
          </c:extLst>
        </c:ser>
        <c:ser>
          <c:idx val="1"/>
          <c:order val="1"/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BB5041-E354-4D5E-A771-A1D35249416E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671-48E3-8EEC-0BE50264BD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AAB30C-812C-5847-A1FB-DEDEF8B05A7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671-48E3-8EEC-0BE50264B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4AC663-FAFF-054F-B9E2-BE5955F4D00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671-48E3-8EEC-0BE50264B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D3E4C2-4CC7-AC41-B033-DF5300ED2D8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671-48E3-8EEC-0BE50264BD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0678A74-2EE5-994D-A416-706EA6D8580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671-48E3-8EEC-0BE50264BD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2C8B26-53A7-054B-995C-098BBF18985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671-48E3-8EEC-0BE50264BD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EBB1C7-5129-CE43-9AA2-28EB78433E0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71-48E3-8EEC-0BE50264BD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F7FF903-21A1-8447-B60E-60A2C30428E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671-48E3-8EEC-0BE50264B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Blad4!$A$1:$A$8</c:f>
              <c:strCache>
                <c:ptCount val="8"/>
                <c:pt idx="0">
                  <c:v>interessant</c:v>
                </c:pt>
                <c:pt idx="1">
                  <c:v>Stimulerend</c:v>
                </c:pt>
                <c:pt idx="2">
                  <c:v>Duidelijk</c:v>
                </c:pt>
                <c:pt idx="3">
                  <c:v>Efficiënt</c:v>
                </c:pt>
                <c:pt idx="4">
                  <c:v>Innovatief</c:v>
                </c:pt>
                <c:pt idx="5">
                  <c:v>Eenvoudig</c:v>
                </c:pt>
                <c:pt idx="6">
                  <c:v>Spannend</c:v>
                </c:pt>
                <c:pt idx="7">
                  <c:v>Toonaangevend</c:v>
                </c:pt>
              </c:strCache>
            </c:strRef>
          </c:cat>
          <c:val>
            <c:numRef>
              <c:f>Blad4!$C$1:$C$8</c:f>
              <c:numCache>
                <c:formatCode>General</c:formatCode>
                <c:ptCount val="8"/>
                <c:pt idx="0">
                  <c:v>-4</c:v>
                </c:pt>
                <c:pt idx="1">
                  <c:v>-3</c:v>
                </c:pt>
                <c:pt idx="2">
                  <c:v>-9</c:v>
                </c:pt>
                <c:pt idx="3">
                  <c:v>-6</c:v>
                </c:pt>
                <c:pt idx="4">
                  <c:v>-2</c:v>
                </c:pt>
                <c:pt idx="5">
                  <c:v>-12</c:v>
                </c:pt>
                <c:pt idx="6">
                  <c:v>-2</c:v>
                </c:pt>
                <c:pt idx="7">
                  <c:v>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Blad4!$D$1:$D$8</c15:f>
                <c15:dlblRangeCache>
                  <c:ptCount val="8"/>
                  <c:pt idx="0">
                    <c:v>4</c:v>
                  </c:pt>
                  <c:pt idx="1">
                    <c:v>3</c:v>
                  </c:pt>
                  <c:pt idx="2">
                    <c:v>9</c:v>
                  </c:pt>
                  <c:pt idx="3">
                    <c:v>6</c:v>
                  </c:pt>
                  <c:pt idx="4">
                    <c:v>2</c:v>
                  </c:pt>
                  <c:pt idx="5">
                    <c:v>12</c:v>
                  </c:pt>
                  <c:pt idx="6">
                    <c:v>2</c:v>
                  </c:pt>
                  <c:pt idx="7">
                    <c:v>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F671-48E3-8EEC-0BE50264B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4956752"/>
        <c:axId val="1824957168"/>
      </c:barChart>
      <c:catAx>
        <c:axId val="182495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4957168"/>
        <c:crosses val="autoZero"/>
        <c:auto val="1"/>
        <c:lblAlgn val="ctr"/>
        <c:lblOffset val="100"/>
        <c:noMultiLvlLbl val="0"/>
      </c:catAx>
      <c:valAx>
        <c:axId val="18249571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824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Blad4!$A$1:$A$8</c:f>
              <c:strCache>
                <c:ptCount val="8"/>
                <c:pt idx="0">
                  <c:v>interessant</c:v>
                </c:pt>
                <c:pt idx="1">
                  <c:v>Stimulerend</c:v>
                </c:pt>
                <c:pt idx="2">
                  <c:v>Duidelijk</c:v>
                </c:pt>
                <c:pt idx="3">
                  <c:v>Efficiënt</c:v>
                </c:pt>
                <c:pt idx="4">
                  <c:v>Innovatief</c:v>
                </c:pt>
                <c:pt idx="5">
                  <c:v>Eenvoudig</c:v>
                </c:pt>
                <c:pt idx="6">
                  <c:v>Spannend</c:v>
                </c:pt>
                <c:pt idx="7">
                  <c:v>Toonaangevend</c:v>
                </c:pt>
              </c:strCache>
            </c:strRef>
          </c:cat>
          <c:val>
            <c:numRef>
              <c:f>Blad4!$B$1:$B$8</c:f>
              <c:numCache>
                <c:formatCode>###0</c:formatCode>
                <c:ptCount val="8"/>
                <c:pt idx="0">
                  <c:v>33</c:v>
                </c:pt>
                <c:pt idx="1">
                  <c:v>30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23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A-4333-A0E8-9C75E48F890A}"/>
            </c:ext>
          </c:extLst>
        </c:ser>
        <c:ser>
          <c:idx val="1"/>
          <c:order val="1"/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FA729A-BEBE-48D0-9CEA-5B1483A52120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EBA-4333-A0E8-9C75E48F89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38D39E-6F1E-984B-BEF9-6B9B6DE0160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EBA-4333-A0E8-9C75E48F89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80F0D2-CE7F-174E-9C97-8B949FB2F82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EBA-4333-A0E8-9C75E48F89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76D6B2-C890-7941-A6A5-6134B634B60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EBA-4333-A0E8-9C75E48F89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23E0C3-A057-4340-BC40-878DE7354DB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EBA-4333-A0E8-9C75E48F89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7B7990-925A-334C-BC13-70454F9B2DD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EBA-4333-A0E8-9C75E48F89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C49D48-EDE9-9245-8D5C-B1F6CEC7BE9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EBA-4333-A0E8-9C75E48F89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3977CF9-A9DE-6048-97A9-9501721D7A2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EBA-4333-A0E8-9C75E48F8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Blad4!$A$1:$A$8</c:f>
              <c:strCache>
                <c:ptCount val="8"/>
                <c:pt idx="0">
                  <c:v>interessant</c:v>
                </c:pt>
                <c:pt idx="1">
                  <c:v>Stimulerend</c:v>
                </c:pt>
                <c:pt idx="2">
                  <c:v>Duidelijk</c:v>
                </c:pt>
                <c:pt idx="3">
                  <c:v>Efficiënt</c:v>
                </c:pt>
                <c:pt idx="4">
                  <c:v>Innovatief</c:v>
                </c:pt>
                <c:pt idx="5">
                  <c:v>Eenvoudig</c:v>
                </c:pt>
                <c:pt idx="6">
                  <c:v>Spannend</c:v>
                </c:pt>
                <c:pt idx="7">
                  <c:v>Toonaangevend</c:v>
                </c:pt>
              </c:strCache>
            </c:strRef>
          </c:cat>
          <c:val>
            <c:numRef>
              <c:f>Blad4!$C$1:$C$8</c:f>
              <c:numCache>
                <c:formatCode>General</c:formatCode>
                <c:ptCount val="8"/>
                <c:pt idx="0">
                  <c:v>-4</c:v>
                </c:pt>
                <c:pt idx="1">
                  <c:v>-3</c:v>
                </c:pt>
                <c:pt idx="2">
                  <c:v>-9</c:v>
                </c:pt>
                <c:pt idx="3">
                  <c:v>-6</c:v>
                </c:pt>
                <c:pt idx="4">
                  <c:v>-2</c:v>
                </c:pt>
                <c:pt idx="5">
                  <c:v>-12</c:v>
                </c:pt>
                <c:pt idx="6">
                  <c:v>-2</c:v>
                </c:pt>
                <c:pt idx="7">
                  <c:v>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Blad4!$D$1:$D$8</c15:f>
                <c15:dlblRangeCache>
                  <c:ptCount val="8"/>
                  <c:pt idx="0">
                    <c:v>4</c:v>
                  </c:pt>
                  <c:pt idx="1">
                    <c:v>3</c:v>
                  </c:pt>
                  <c:pt idx="2">
                    <c:v>9</c:v>
                  </c:pt>
                  <c:pt idx="3">
                    <c:v>6</c:v>
                  </c:pt>
                  <c:pt idx="4">
                    <c:v>2</c:v>
                  </c:pt>
                  <c:pt idx="5">
                    <c:v>12</c:v>
                  </c:pt>
                  <c:pt idx="6">
                    <c:v>2</c:v>
                  </c:pt>
                  <c:pt idx="7">
                    <c:v>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CEBA-4333-A0E8-9C75E48F8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4956752"/>
        <c:axId val="1824957168"/>
      </c:barChart>
      <c:catAx>
        <c:axId val="182495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4957168"/>
        <c:crosses val="autoZero"/>
        <c:auto val="1"/>
        <c:lblAlgn val="ctr"/>
        <c:lblOffset val="100"/>
        <c:noMultiLvlLbl val="0"/>
      </c:catAx>
      <c:valAx>
        <c:axId val="18249571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824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Affectieve</a:t>
            </a:r>
            <a:r>
              <a:rPr lang="nl-BE" baseline="0"/>
              <a:t> schaal ('voelen')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Blad5!$B$17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4339B"/>
            </a:solidFill>
            <a:ln>
              <a:solidFill>
                <a:srgbClr val="04339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Blad5!$A$18:$A$20</c:f>
              <c:strCache>
                <c:ptCount val="3"/>
                <c:pt idx="0">
                  <c:v>Geluk</c:v>
                </c:pt>
                <c:pt idx="1">
                  <c:v>Positief gevoel</c:v>
                </c:pt>
                <c:pt idx="2">
                  <c:v>Goed</c:v>
                </c:pt>
              </c:strCache>
            </c:strRef>
          </c:cat>
          <c:val>
            <c:numRef>
              <c:f>Blad5!$B$18:$B$20</c:f>
              <c:numCache>
                <c:formatCode>0.0</c:formatCode>
                <c:ptCount val="3"/>
                <c:pt idx="0">
                  <c:v>2.1666666666666661</c:v>
                </c:pt>
                <c:pt idx="1">
                  <c:v>2.0833333333333335</c:v>
                </c:pt>
                <c:pt idx="2">
                  <c:v>2.3428571428571434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9-4505-BB57-41B6D8703109}"/>
            </c:ext>
          </c:extLst>
        </c:ser>
        <c:ser>
          <c:idx val="1"/>
          <c:order val="1"/>
          <c:tx>
            <c:strRef>
              <c:f>Blad5!$C$17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Blad5!$A$18:$A$20</c:f>
              <c:strCache>
                <c:ptCount val="3"/>
                <c:pt idx="0">
                  <c:v>Geluk</c:v>
                </c:pt>
                <c:pt idx="1">
                  <c:v>Positief gevoel</c:v>
                </c:pt>
                <c:pt idx="2">
                  <c:v>Goed</c:v>
                </c:pt>
              </c:strCache>
            </c:strRef>
          </c:cat>
          <c:val>
            <c:numRef>
              <c:f>Blad5!$C$18:$C$20</c:f>
              <c:numCache>
                <c:formatCode>0.0</c:formatCode>
                <c:ptCount val="3"/>
                <c:pt idx="0">
                  <c:v>2.4047999999999998</c:v>
                </c:pt>
                <c:pt idx="1">
                  <c:v>2.4651000000000001</c:v>
                </c:pt>
                <c:pt idx="2">
                  <c:v>2.6905000000000001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9-4505-BB57-41B6D8703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595216"/>
        <c:axId val="1545601456"/>
      </c:barChart>
      <c:catAx>
        <c:axId val="15455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45601456"/>
        <c:crosses val="autoZero"/>
        <c:auto val="1"/>
        <c:lblAlgn val="ctr"/>
        <c:lblOffset val="100"/>
        <c:noMultiLvlLbl val="0"/>
      </c:catAx>
      <c:valAx>
        <c:axId val="1545601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45595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880249778620879"/>
          <c:y val="0.92187445319335082"/>
          <c:w val="0.2223950044275823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Cognitieve</a:t>
            </a:r>
            <a:r>
              <a:rPr lang="nl-BE" baseline="0" dirty="0"/>
              <a:t> schaal (‘kennen’)</a:t>
            </a:r>
            <a:endParaRPr lang="nl-B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Blad5!$B$21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4339B"/>
            </a:solidFill>
            <a:ln>
              <a:solidFill>
                <a:srgbClr val="04339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Blad5!$A$22:$A$24</c:f>
              <c:strCache>
                <c:ptCount val="3"/>
                <c:pt idx="0">
                  <c:v>Waardevol</c:v>
                </c:pt>
                <c:pt idx="1">
                  <c:v>Voordelig</c:v>
                </c:pt>
                <c:pt idx="2">
                  <c:v>Wijs</c:v>
                </c:pt>
              </c:strCache>
            </c:strRef>
          </c:cat>
          <c:val>
            <c:numRef>
              <c:f>Blad5!$B$22:$B$24</c:f>
              <c:numCache>
                <c:formatCode>0.0</c:formatCode>
                <c:ptCount val="3"/>
                <c:pt idx="0">
                  <c:v>2.6388888888888884</c:v>
                </c:pt>
                <c:pt idx="1">
                  <c:v>2.6470588235294121</c:v>
                </c:pt>
                <c:pt idx="2">
                  <c:v>2.5142857142857147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6-49D4-8633-A389E53F59AE}"/>
            </c:ext>
          </c:extLst>
        </c:ser>
        <c:ser>
          <c:idx val="1"/>
          <c:order val="1"/>
          <c:tx>
            <c:strRef>
              <c:f>Blad5!$C$21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Blad5!$A$22:$A$24</c:f>
              <c:strCache>
                <c:ptCount val="3"/>
                <c:pt idx="0">
                  <c:v>Waardevol</c:v>
                </c:pt>
                <c:pt idx="1">
                  <c:v>Voordelig</c:v>
                </c:pt>
                <c:pt idx="2">
                  <c:v>Wijs</c:v>
                </c:pt>
              </c:strCache>
            </c:strRef>
          </c:cat>
          <c:val>
            <c:numRef>
              <c:f>Blad5!$C$22:$C$24</c:f>
              <c:numCache>
                <c:formatCode>0.0</c:formatCode>
                <c:ptCount val="3"/>
                <c:pt idx="0">
                  <c:v>3.0232999999999999</c:v>
                </c:pt>
                <c:pt idx="1">
                  <c:v>2.9024000000000001</c:v>
                </c:pt>
                <c:pt idx="2">
                  <c:v>2.9285999999999999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B6-49D4-8633-A389E53F5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252624"/>
        <c:axId val="1676249296"/>
      </c:barChart>
      <c:catAx>
        <c:axId val="16762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76249296"/>
        <c:crosses val="autoZero"/>
        <c:auto val="1"/>
        <c:lblAlgn val="ctr"/>
        <c:lblOffset val="100"/>
        <c:noMultiLvlLbl val="0"/>
      </c:catAx>
      <c:valAx>
        <c:axId val="1676249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6252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anose="020B0604020202020204" charset="0"/>
                <a:ea typeface="+mn-ea"/>
                <a:cs typeface="+mn-cs"/>
              </a:defRPr>
            </a:pPr>
            <a:r>
              <a:rPr lang="nl-BE" dirty="0">
                <a:latin typeface="Mulish" panose="020B0604020202020204" charset="0"/>
              </a:rPr>
              <a:t>In vergelijking met  gedrukte boeken is</a:t>
            </a:r>
            <a:r>
              <a:rPr lang="nl-BE" baseline="0" dirty="0">
                <a:latin typeface="Mulish" panose="020B0604020202020204" charset="0"/>
              </a:rPr>
              <a:t> digitaal lezen…</a:t>
            </a:r>
            <a:endParaRPr lang="nl-BE" dirty="0">
              <a:latin typeface="Mulish" panose="020B0604020202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lish" panose="020B0604020202020204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Blad5!$B$26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433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Blad5!$A$27:$A$30</c:f>
              <c:strCache>
                <c:ptCount val="4"/>
                <c:pt idx="0">
                  <c:v>Makkelijk</c:v>
                </c:pt>
                <c:pt idx="1">
                  <c:v>Praktisch</c:v>
                </c:pt>
                <c:pt idx="2">
                  <c:v>Leuk</c:v>
                </c:pt>
                <c:pt idx="3">
                  <c:v>Ergonomisch</c:v>
                </c:pt>
              </c:strCache>
            </c:strRef>
          </c:cat>
          <c:val>
            <c:numRef>
              <c:f>Blad5!$B$27:$B$30</c:f>
              <c:numCache>
                <c:formatCode>0.0</c:formatCode>
                <c:ptCount val="4"/>
                <c:pt idx="0">
                  <c:v>2.5588235294117654</c:v>
                </c:pt>
                <c:pt idx="1">
                  <c:v>3.0303030303030303</c:v>
                </c:pt>
                <c:pt idx="2">
                  <c:v>3</c:v>
                </c:pt>
                <c:pt idx="3">
                  <c:v>2.28125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3AF-9F12-F29216231565}"/>
            </c:ext>
          </c:extLst>
        </c:ser>
        <c:ser>
          <c:idx val="1"/>
          <c:order val="1"/>
          <c:tx>
            <c:strRef>
              <c:f>Blad5!$C$26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Blad5!$A$27:$A$30</c:f>
              <c:strCache>
                <c:ptCount val="4"/>
                <c:pt idx="0">
                  <c:v>Makkelijk</c:v>
                </c:pt>
                <c:pt idx="1">
                  <c:v>Praktisch</c:v>
                </c:pt>
                <c:pt idx="2">
                  <c:v>Leuk</c:v>
                </c:pt>
                <c:pt idx="3">
                  <c:v>Ergonomisch</c:v>
                </c:pt>
              </c:strCache>
            </c:strRef>
          </c:cat>
          <c:val>
            <c:numRef>
              <c:f>Blad5!$C$27:$C$30</c:f>
              <c:numCache>
                <c:formatCode>0.0</c:formatCode>
                <c:ptCount val="4"/>
                <c:pt idx="0">
                  <c:v>3.0232999999999999</c:v>
                </c:pt>
                <c:pt idx="1">
                  <c:v>3</c:v>
                </c:pt>
                <c:pt idx="2">
                  <c:v>3.3809999999999998</c:v>
                </c:pt>
                <c:pt idx="3">
                  <c:v>2.7073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E-43AF-9F12-F2921623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396512"/>
        <c:axId val="788394848"/>
      </c:barChart>
      <c:catAx>
        <c:axId val="7883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anose="020B0604020202020204" charset="0"/>
                <a:ea typeface="+mn-ea"/>
                <a:cs typeface="+mn-cs"/>
              </a:defRPr>
            </a:pPr>
            <a:endParaRPr lang="nl-BE"/>
          </a:p>
        </c:txPr>
        <c:crossAx val="788394848"/>
        <c:crosses val="autoZero"/>
        <c:auto val="1"/>
        <c:lblAlgn val="ctr"/>
        <c:lblOffset val="100"/>
        <c:noMultiLvlLbl val="0"/>
      </c:catAx>
      <c:valAx>
        <c:axId val="7883948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883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1"/>
          <p:cNvSpPr txBox="1"/>
          <p:nvPr>
            <p:ph type="title"/>
          </p:nvPr>
        </p:nvSpPr>
        <p:spPr>
          <a:xfrm>
            <a:off x="713232" y="1609344"/>
            <a:ext cx="45903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" name="Google Shape;10;p31"/>
          <p:cNvSpPr txBox="1"/>
          <p:nvPr>
            <p:ph idx="1" type="body"/>
          </p:nvPr>
        </p:nvSpPr>
        <p:spPr>
          <a:xfrm>
            <a:off x="713232" y="2359152"/>
            <a:ext cx="45903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8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11" name="Google Shape;11;p31"/>
          <p:cNvCxnSpPr/>
          <p:nvPr/>
        </p:nvCxnSpPr>
        <p:spPr>
          <a:xfrm rot="10800000">
            <a:off x="355088" y="630000"/>
            <a:ext cx="0" cy="451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" name="Google Shape;12;p31"/>
          <p:cNvCxnSpPr/>
          <p:nvPr/>
        </p:nvCxnSpPr>
        <p:spPr>
          <a:xfrm>
            <a:off x="4688700" y="520675"/>
            <a:ext cx="445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grpSp>
        <p:nvGrpSpPr>
          <p:cNvPr id="13" name="Google Shape;13;p31"/>
          <p:cNvGrpSpPr/>
          <p:nvPr/>
        </p:nvGrpSpPr>
        <p:grpSpPr>
          <a:xfrm>
            <a:off x="5961413" y="1647425"/>
            <a:ext cx="1457675" cy="5553475"/>
            <a:chOff x="5961413" y="1647425"/>
            <a:chExt cx="1457675" cy="5553475"/>
          </a:xfrm>
        </p:grpSpPr>
        <p:cxnSp>
          <p:nvCxnSpPr>
            <p:cNvPr id="14" name="Google Shape;14;p31"/>
            <p:cNvCxnSpPr/>
            <p:nvPr/>
          </p:nvCxnSpPr>
          <p:spPr>
            <a:xfrm rot="10800000">
              <a:off x="6690250" y="1647425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" name="Google Shape;15;p31"/>
            <p:cNvCxnSpPr/>
            <p:nvPr/>
          </p:nvCxnSpPr>
          <p:spPr>
            <a:xfrm rot="10800000">
              <a:off x="7419088" y="2687400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6" name="Google Shape;16;p31"/>
            <p:cNvCxnSpPr/>
            <p:nvPr/>
          </p:nvCxnSpPr>
          <p:spPr>
            <a:xfrm rot="10800000">
              <a:off x="5961413" y="2687400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4215484" y="1991705"/>
            <a:ext cx="421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2"/>
          <p:cNvSpPr txBox="1"/>
          <p:nvPr>
            <p:ph idx="2" type="title"/>
          </p:nvPr>
        </p:nvSpPr>
        <p:spPr>
          <a:xfrm>
            <a:off x="4370134" y="1024308"/>
            <a:ext cx="8688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1" type="subTitle"/>
          </p:nvPr>
        </p:nvSpPr>
        <p:spPr>
          <a:xfrm>
            <a:off x="4215484" y="3107273"/>
            <a:ext cx="33102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32"/>
          <p:cNvCxnSpPr/>
          <p:nvPr/>
        </p:nvCxnSpPr>
        <p:spPr>
          <a:xfrm>
            <a:off x="8800488" y="0"/>
            <a:ext cx="0" cy="451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2" type="title"/>
          </p:nvPr>
        </p:nvSpPr>
        <p:spPr>
          <a:xfrm>
            <a:off x="2406894" y="2543450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33"/>
          <p:cNvSpPr txBox="1"/>
          <p:nvPr>
            <p:ph idx="1" type="subTitle"/>
          </p:nvPr>
        </p:nvSpPr>
        <p:spPr>
          <a:xfrm>
            <a:off x="2406894" y="2883606"/>
            <a:ext cx="2094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3" type="title"/>
          </p:nvPr>
        </p:nvSpPr>
        <p:spPr>
          <a:xfrm>
            <a:off x="4643106" y="2543700"/>
            <a:ext cx="2094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33"/>
          <p:cNvSpPr txBox="1"/>
          <p:nvPr>
            <p:ph idx="4" type="subTitle"/>
          </p:nvPr>
        </p:nvSpPr>
        <p:spPr>
          <a:xfrm>
            <a:off x="4643106" y="2882906"/>
            <a:ext cx="2094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5" type="title"/>
          </p:nvPr>
        </p:nvSpPr>
        <p:spPr>
          <a:xfrm>
            <a:off x="713225" y="3630625"/>
            <a:ext cx="2094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33"/>
          <p:cNvSpPr txBox="1"/>
          <p:nvPr>
            <p:ph idx="6" type="subTitle"/>
          </p:nvPr>
        </p:nvSpPr>
        <p:spPr>
          <a:xfrm>
            <a:off x="713675" y="3966038"/>
            <a:ext cx="20940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7" type="title"/>
          </p:nvPr>
        </p:nvSpPr>
        <p:spPr>
          <a:xfrm>
            <a:off x="6331189" y="3644700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3"/>
          <p:cNvSpPr txBox="1"/>
          <p:nvPr>
            <p:ph idx="8" type="subTitle"/>
          </p:nvPr>
        </p:nvSpPr>
        <p:spPr>
          <a:xfrm>
            <a:off x="6331189" y="3980000"/>
            <a:ext cx="2094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33"/>
          <p:cNvCxnSpPr/>
          <p:nvPr/>
        </p:nvCxnSpPr>
        <p:spPr>
          <a:xfrm>
            <a:off x="0" y="731375"/>
            <a:ext cx="707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" name="Google Shape;33;p33"/>
          <p:cNvCxnSpPr/>
          <p:nvPr/>
        </p:nvCxnSpPr>
        <p:spPr>
          <a:xfrm>
            <a:off x="8429550" y="731375"/>
            <a:ext cx="707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grpSp>
        <p:nvGrpSpPr>
          <p:cNvPr id="34" name="Google Shape;34;p33"/>
          <p:cNvGrpSpPr/>
          <p:nvPr/>
        </p:nvGrpSpPr>
        <p:grpSpPr>
          <a:xfrm>
            <a:off x="3839763" y="3769250"/>
            <a:ext cx="1457675" cy="4943875"/>
            <a:chOff x="3839763" y="3769250"/>
            <a:chExt cx="1457675" cy="4943875"/>
          </a:xfrm>
        </p:grpSpPr>
        <p:cxnSp>
          <p:nvCxnSpPr>
            <p:cNvPr id="35" name="Google Shape;35;p33"/>
            <p:cNvCxnSpPr/>
            <p:nvPr/>
          </p:nvCxnSpPr>
          <p:spPr>
            <a:xfrm rot="10800000">
              <a:off x="3839763" y="4199625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6" name="Google Shape;36;p33"/>
            <p:cNvCxnSpPr/>
            <p:nvPr/>
          </p:nvCxnSpPr>
          <p:spPr>
            <a:xfrm rot="10800000">
              <a:off x="4568600" y="3769250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" name="Google Shape;37;p33"/>
            <p:cNvCxnSpPr/>
            <p:nvPr/>
          </p:nvCxnSpPr>
          <p:spPr>
            <a:xfrm rot="10800000">
              <a:off x="5297438" y="4199625"/>
              <a:ext cx="0" cy="451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4889500" y="603500"/>
            <a:ext cx="35412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" type="subTitle"/>
          </p:nvPr>
        </p:nvSpPr>
        <p:spPr>
          <a:xfrm>
            <a:off x="5347425" y="1677200"/>
            <a:ext cx="30828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" name="Google Shape;41;p34"/>
          <p:cNvCxnSpPr/>
          <p:nvPr/>
        </p:nvCxnSpPr>
        <p:spPr>
          <a:xfrm rot="5400000">
            <a:off x="6550375" y="2915847"/>
            <a:ext cx="445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2" name="Google Shape;42;p34"/>
          <p:cNvCxnSpPr/>
          <p:nvPr/>
        </p:nvCxnSpPr>
        <p:spPr>
          <a:xfrm rot="10800000">
            <a:off x="-402175" y="754022"/>
            <a:ext cx="445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43" name="Google Shape;43;p34"/>
          <p:cNvSpPr txBox="1"/>
          <p:nvPr/>
        </p:nvSpPr>
        <p:spPr>
          <a:xfrm>
            <a:off x="5347425" y="38913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nl-NL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</a:t>
            </a:r>
            <a:r>
              <a:rPr b="0" i="0" lang="nl-NL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This presentation template was created by </a:t>
            </a:r>
            <a:r>
              <a:rPr b="1" i="0" lang="nl-NL" sz="1000" u="sng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nl-NL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includes icons by </a:t>
            </a:r>
            <a:r>
              <a:rPr b="1" i="0" lang="nl-NL" sz="1000" u="sng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nl-NL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b="1" i="0" lang="nl-NL" sz="1000" u="sng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nl-NL" sz="1000" u="sng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36"/>
          <p:cNvCxnSpPr/>
          <p:nvPr/>
        </p:nvCxnSpPr>
        <p:spPr>
          <a:xfrm>
            <a:off x="4688700" y="275725"/>
            <a:ext cx="445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7" name="Google Shape;47;p36"/>
          <p:cNvCxnSpPr/>
          <p:nvPr/>
        </p:nvCxnSpPr>
        <p:spPr>
          <a:xfrm rot="10800000">
            <a:off x="0" y="4904375"/>
            <a:ext cx="445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37"/>
          <p:cNvCxnSpPr/>
          <p:nvPr/>
        </p:nvCxnSpPr>
        <p:spPr>
          <a:xfrm>
            <a:off x="342713" y="0"/>
            <a:ext cx="0" cy="451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" name="Google Shape;50;p37"/>
          <p:cNvCxnSpPr/>
          <p:nvPr/>
        </p:nvCxnSpPr>
        <p:spPr>
          <a:xfrm rot="10800000">
            <a:off x="8785338" y="630000"/>
            <a:ext cx="0" cy="451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713225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  <a:defRPr b="0" i="0" sz="3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 b="0" i="0" sz="1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chart" Target="../charts/chart7.xml"/><Relationship Id="rId5" Type="http://schemas.openxmlformats.org/officeDocument/2006/relationships/chart" Target="../charts/chart8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chart" Target="../charts/chart11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chart" Target="../charts/chart1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0" y="1353054"/>
            <a:ext cx="9144000" cy="2437391"/>
          </a:xfrm>
          <a:prstGeom prst="rect">
            <a:avLst/>
          </a:prstGeom>
          <a:solidFill>
            <a:srgbClr val="04339B"/>
          </a:solidFill>
          <a:ln cap="flat" cmpd="sng" w="2540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>
            <p:ph type="title"/>
          </p:nvPr>
        </p:nvSpPr>
        <p:spPr>
          <a:xfrm>
            <a:off x="593960" y="2354739"/>
            <a:ext cx="7777307" cy="7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nl-NL">
                <a:solidFill>
                  <a:schemeClr val="dk1"/>
                </a:solidFill>
              </a:rPr>
              <a:t>ODILE 2.0</a:t>
            </a:r>
            <a:br>
              <a:rPr lang="nl-NL">
                <a:solidFill>
                  <a:schemeClr val="dk1"/>
                </a:solidFill>
              </a:rPr>
            </a:br>
            <a:r>
              <a:rPr lang="nl-NL">
                <a:solidFill>
                  <a:schemeClr val="dk1"/>
                </a:solidFill>
              </a:rPr>
              <a:t>Ouderen en digitaal lezen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7047" y="3868718"/>
            <a:ext cx="3186953" cy="12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80305" y="4530520"/>
            <a:ext cx="40114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In samenwerking met Linc VZW en Cultuurconnect VZW</a:t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9833" y="4472421"/>
            <a:ext cx="891356" cy="58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9201" y="4485800"/>
            <a:ext cx="567939" cy="56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na het lezen</a:t>
            </a:r>
            <a:endParaRPr i="1" sz="2000"/>
          </a:p>
        </p:txBody>
      </p:sp>
      <p:sp>
        <p:nvSpPr>
          <p:cNvPr id="204" name="Google Shape;204;p10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0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206" name="Google Shape;206;p10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1090707" y="1246036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Angst over het niet onthouden van de vooruitgang in het boek, niet weten dat lees-app de laatste positie onthoudt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90706" y="2065060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Snel vergeten hoe het toestel en de app functioneert na gebruik ervan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idx="2" type="title"/>
          </p:nvPr>
        </p:nvSpPr>
        <p:spPr>
          <a:xfrm>
            <a:off x="1187670" y="1725108"/>
            <a:ext cx="1615513" cy="1693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9000">
                <a:solidFill>
                  <a:srgbClr val="04339B"/>
                </a:solidFill>
              </a:rPr>
              <a:t>02</a:t>
            </a:r>
            <a:endParaRPr sz="9000">
              <a:solidFill>
                <a:srgbClr val="04339B"/>
              </a:solidFill>
            </a:endParaRPr>
          </a:p>
        </p:txBody>
      </p:sp>
      <p:sp>
        <p:nvSpPr>
          <p:cNvPr id="223" name="Google Shape;223;p11"/>
          <p:cNvSpPr txBox="1"/>
          <p:nvPr>
            <p:ph type="title"/>
          </p:nvPr>
        </p:nvSpPr>
        <p:spPr>
          <a:xfrm>
            <a:off x="3022477" y="1725108"/>
            <a:ext cx="421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4000">
                <a:solidFill>
                  <a:srgbClr val="04339B"/>
                </a:solidFill>
              </a:rPr>
              <a:t>E-reader vs. tablet</a:t>
            </a:r>
            <a:endParaRPr i="1" sz="4000">
              <a:solidFill>
                <a:srgbClr val="04339B"/>
              </a:solidFill>
            </a:endParaRPr>
          </a:p>
        </p:txBody>
      </p:sp>
      <p:sp>
        <p:nvSpPr>
          <p:cNvPr id="224" name="Google Shape;224;p11"/>
          <p:cNvSpPr txBox="1"/>
          <p:nvPr>
            <p:ph idx="1" type="subTitle"/>
          </p:nvPr>
        </p:nvSpPr>
        <p:spPr>
          <a:xfrm>
            <a:off x="3022476" y="2840676"/>
            <a:ext cx="4215295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Welke struikelblokken voor ouderen zijn eigen aan e-readers en tablets? </a:t>
            </a: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968377" y="764517"/>
            <a:ext cx="7207245" cy="361446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03" y="1740426"/>
            <a:ext cx="2383772" cy="238377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Digitaal lezen: tablet specifiek</a:t>
            </a:r>
            <a:endParaRPr i="1" sz="2000"/>
          </a:p>
        </p:txBody>
      </p:sp>
      <p:sp>
        <p:nvSpPr>
          <p:cNvPr id="233" name="Google Shape;233;p12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2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235" name="Google Shape;235;p12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/>
        </p:nvSpPr>
        <p:spPr>
          <a:xfrm>
            <a:off x="2732049" y="1664954"/>
            <a:ext cx="5705451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Voor ouderen zonder ervaring is swipen en tikken moeilijk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2732048" y="2483978"/>
            <a:ext cx="5705451" cy="896668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Het verwarren van het operatiefsysteem en de Cloudlibrary app (swipe -en tikbewegingen op rand van het scherm besturen Android/IOS maar niet lees-app, niet meer terugvinden lees-app)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2732048" y="3584070"/>
            <a:ext cx="5705451" cy="742803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Niet weten dat er een scrolmodus is die men aan of uit kan zetten (swipen veranderen naar tikken, of omgekeerd, om te bladeren)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Digitaal lezen: e-readers specifiek</a:t>
            </a:r>
            <a:endParaRPr i="1" sz="2000"/>
          </a:p>
        </p:txBody>
      </p:sp>
      <p:sp>
        <p:nvSpPr>
          <p:cNvPr id="253" name="Google Shape;253;p13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3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255" name="Google Shape;255;p13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2732049" y="1664954"/>
            <a:ext cx="5705451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Vooral ouderen die ervaring hebben met smparthone of tablet beseffen vaak niet dat e-reader over het algemeen trager reageren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2732048" y="2483978"/>
            <a:ext cx="5705451" cy="896668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Ouderen gaan foutief swipe-beweging toepassen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(bij e-reader kan men enkel tikken om bladeren)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2732048" y="3584070"/>
            <a:ext cx="5705451" cy="742803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Als één tik niet de oplossing levert: te snel na elkaar tikken en niet beseffen dat het toestel langzamer werkt</a:t>
            </a:r>
            <a:endParaRPr/>
          </a:p>
        </p:txBody>
      </p:sp>
      <p:pic>
        <p:nvPicPr>
          <p:cNvPr descr="Afbeelding met tekst, elektronica&#10;&#10;Automatisch gegenereerde beschrijving" id="268" name="Google Shape;2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334" y="1664954"/>
            <a:ext cx="1872215" cy="266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Voordelen van beide type toestellen om digitaal te lezen</a:t>
            </a:r>
            <a:endParaRPr i="1" sz="2000"/>
          </a:p>
        </p:txBody>
      </p:sp>
      <p:sp>
        <p:nvSpPr>
          <p:cNvPr id="274" name="Google Shape;274;p14"/>
          <p:cNvSpPr txBox="1"/>
          <p:nvPr/>
        </p:nvSpPr>
        <p:spPr>
          <a:xfrm>
            <a:off x="396411" y="1664954"/>
            <a:ext cx="3807599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Kan men ook kopen of gebruiken voor tal van andere toepassingen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396411" y="2480269"/>
            <a:ext cx="3807598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Gevoelsmatig mee werken dankzij eerder gebruik smartphone/tablet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388955" y="3324185"/>
            <a:ext cx="3807598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Eenvoudig om via de Cloudlibrary app boeken op het toestel te zetten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4939990" y="3333718"/>
            <a:ext cx="3807599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Heel envoudig in gebruik éénmaal de boeken erop staan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4939990" y="2499336"/>
            <a:ext cx="3807599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Gevoelsmatig mee werken dankzij sterk overeenkomst analoog boek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939990" y="1664954"/>
            <a:ext cx="3807599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Minder drukangst of verwarring want enkel bruikbaar om digitaal te lezen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1245754" y="1240372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SemiBold"/>
              <a:buNone/>
            </a:pPr>
            <a:r>
              <a:rPr b="0" i="1" lang="nl-NL" sz="1800" u="none" cap="none" strike="noStrike">
                <a:solidFill>
                  <a:srgbClr val="FF66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Tablet</a:t>
            </a:r>
            <a:endParaRPr b="0" i="1" sz="1800" u="none" cap="none" strike="noStrike">
              <a:solidFill>
                <a:srgbClr val="FF66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5796789" y="1240065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SemiBold"/>
              <a:buNone/>
            </a:pPr>
            <a:r>
              <a:rPr b="0" i="1" lang="nl-NL" sz="1800" u="none" cap="none" strike="noStrike">
                <a:solidFill>
                  <a:srgbClr val="FF66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E-reader</a:t>
            </a:r>
            <a:endParaRPr/>
          </a:p>
        </p:txBody>
      </p:sp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3700"/>
            <a:ext cx="890862" cy="35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idx="2" type="title"/>
          </p:nvPr>
        </p:nvSpPr>
        <p:spPr>
          <a:xfrm>
            <a:off x="1187670" y="1725108"/>
            <a:ext cx="1615513" cy="1693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9000">
                <a:solidFill>
                  <a:srgbClr val="04339B"/>
                </a:solidFill>
              </a:rPr>
              <a:t>03</a:t>
            </a:r>
            <a:endParaRPr sz="9000">
              <a:solidFill>
                <a:srgbClr val="04339B"/>
              </a:solidFill>
            </a:endParaRPr>
          </a:p>
        </p:txBody>
      </p:sp>
      <p:sp>
        <p:nvSpPr>
          <p:cNvPr id="288" name="Google Shape;288;p15"/>
          <p:cNvSpPr txBox="1"/>
          <p:nvPr>
            <p:ph type="title"/>
          </p:nvPr>
        </p:nvSpPr>
        <p:spPr>
          <a:xfrm>
            <a:off x="3022477" y="1725108"/>
            <a:ext cx="421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4000">
                <a:solidFill>
                  <a:srgbClr val="04339B"/>
                </a:solidFill>
              </a:rPr>
              <a:t>Cloudlibrary applicatie</a:t>
            </a:r>
            <a:endParaRPr i="1" sz="4000">
              <a:solidFill>
                <a:srgbClr val="04339B"/>
              </a:solidFill>
            </a:endParaRPr>
          </a:p>
        </p:txBody>
      </p:sp>
      <p:sp>
        <p:nvSpPr>
          <p:cNvPr id="289" name="Google Shape;289;p15"/>
          <p:cNvSpPr txBox="1"/>
          <p:nvPr>
            <p:ph idx="1" type="subTitle"/>
          </p:nvPr>
        </p:nvSpPr>
        <p:spPr>
          <a:xfrm>
            <a:off x="3022476" y="2840676"/>
            <a:ext cx="4215295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Welke struikelblokken voor ouderen zijn eigen aan de Cloudlibrary applicatie? 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/>
          <p:nvPr/>
        </p:nvSpPr>
        <p:spPr>
          <a:xfrm>
            <a:off x="968377" y="764517"/>
            <a:ext cx="7207245" cy="361446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met Cloudlibrary voor gebruik</a:t>
            </a:r>
            <a:endParaRPr i="1" sz="2000"/>
          </a:p>
        </p:txBody>
      </p:sp>
      <p:sp>
        <p:nvSpPr>
          <p:cNvPr id="297" name="Google Shape;297;p16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16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299" name="Google Shape;299;p16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 txBox="1"/>
          <p:nvPr/>
        </p:nvSpPr>
        <p:spPr>
          <a:xfrm>
            <a:off x="2674990" y="1193037"/>
            <a:ext cx="5749010" cy="821649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Stappen voor Cloudlibrary via computer,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Adobe programma en ‘mijn bibliotheek’ account overweldigend voor sommige ouderen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10" name="Google Shape;310;p16"/>
          <p:cNvSpPr txBox="1"/>
          <p:nvPr/>
        </p:nvSpPr>
        <p:spPr>
          <a:xfrm>
            <a:off x="2674990" y="3348087"/>
            <a:ext cx="5762509" cy="82165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Het is onduidelijk of een boek beschikbaar is en moeilijk om te begrijpen dat sommige boeken die getoond worden in de app niet meteen uitleenbaar zijn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2674990" y="2270562"/>
            <a:ext cx="5749010" cy="821649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Moeite om te begrijpen dat boeken vanuit thuis uitleenbaar zijn, dan meteen beschikbaar zijn en automatisch ingeleverd worden na 6 weken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312" name="Google Shape;3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05" y="1576198"/>
            <a:ext cx="1731162" cy="173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met functionaliteiten van Cloudlibrary</a:t>
            </a:r>
            <a:endParaRPr i="1" sz="2000"/>
          </a:p>
        </p:txBody>
      </p:sp>
      <p:sp>
        <p:nvSpPr>
          <p:cNvPr id="318" name="Google Shape;318;p17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7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320" name="Google Shape;320;p17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/>
          <p:nvPr/>
        </p:nvSpPr>
        <p:spPr>
          <a:xfrm>
            <a:off x="1090708" y="1208973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Niet merken dat bepaalde filters succesvol zijn aangevinkt want dit wordt enkel getoond met een kleine blauwe ‘v’</a:t>
            </a:r>
            <a:endParaRPr/>
          </a:p>
        </p:txBody>
      </p:sp>
      <p:sp>
        <p:nvSpPr>
          <p:cNvPr id="331" name="Google Shape;331;p17"/>
          <p:cNvSpPr txBox="1"/>
          <p:nvPr/>
        </p:nvSpPr>
        <p:spPr>
          <a:xfrm>
            <a:off x="1090707" y="2027997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Niet weten hoe het boek te verlaten (kruisje links en niet rechts) om weer naar het overzicht te gaan</a:t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1090707" y="2916016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Foutief op boekcover drukken om boek te openen maar moet drukken op ‘lezen’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1090707" y="3715574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Tekst proberen te vergroten door duim en wijsvinger te spreiden op het scherm (wat vaak werkt bij afbeeldingen in apps maar niet voor tekst bij CloudLibrary)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/>
          <p:nvPr>
            <p:ph idx="2" type="title"/>
          </p:nvPr>
        </p:nvSpPr>
        <p:spPr>
          <a:xfrm>
            <a:off x="1187670" y="1725108"/>
            <a:ext cx="1713185" cy="1693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9000">
                <a:solidFill>
                  <a:srgbClr val="04339B"/>
                </a:solidFill>
              </a:rPr>
              <a:t>04</a:t>
            </a:r>
            <a:endParaRPr sz="9000">
              <a:solidFill>
                <a:srgbClr val="04339B"/>
              </a:solidFill>
            </a:endParaRPr>
          </a:p>
        </p:txBody>
      </p:sp>
      <p:sp>
        <p:nvSpPr>
          <p:cNvPr id="339" name="Google Shape;339;p18"/>
          <p:cNvSpPr txBox="1"/>
          <p:nvPr>
            <p:ph type="title"/>
          </p:nvPr>
        </p:nvSpPr>
        <p:spPr>
          <a:xfrm>
            <a:off x="3022477" y="1725108"/>
            <a:ext cx="421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4000">
                <a:solidFill>
                  <a:srgbClr val="04339B"/>
                </a:solidFill>
              </a:rPr>
              <a:t>Digitaal lezen, enkele cijfers</a:t>
            </a:r>
            <a:endParaRPr i="1" sz="4000">
              <a:solidFill>
                <a:srgbClr val="04339B"/>
              </a:solidFill>
            </a:endParaRPr>
          </a:p>
        </p:txBody>
      </p:sp>
      <p:sp>
        <p:nvSpPr>
          <p:cNvPr id="340" name="Google Shape;340;p18"/>
          <p:cNvSpPr txBox="1"/>
          <p:nvPr>
            <p:ph idx="1" type="subTitle"/>
          </p:nvPr>
        </p:nvSpPr>
        <p:spPr>
          <a:xfrm>
            <a:off x="3022476" y="2840676"/>
            <a:ext cx="4215295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Wat zeggen de oudere participanten van de ODILE sessie over (digitaal) lezen?</a:t>
            </a:r>
            <a:endParaRPr/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/>
          <p:nvPr/>
        </p:nvSpPr>
        <p:spPr>
          <a:xfrm>
            <a:off x="968377" y="764517"/>
            <a:ext cx="7207245" cy="361446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Slecht klein deel van de participanten leest nooit boeken</a:t>
            </a:r>
            <a:endParaRPr i="1" sz="2000"/>
          </a:p>
        </p:txBody>
      </p:sp>
      <p:pic>
        <p:nvPicPr>
          <p:cNvPr id="348" name="Google Shape;3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9"/>
          <p:cNvSpPr txBox="1"/>
          <p:nvPr>
            <p:ph idx="1" type="subTitle"/>
          </p:nvPr>
        </p:nvSpPr>
        <p:spPr>
          <a:xfrm>
            <a:off x="890862" y="4652755"/>
            <a:ext cx="7695354" cy="5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‘Hoe vaak leest u?’ Antwoordmogelijkheden ‘Meerdere keren per dag’, ‘Eén keer per dag’, ‘Meerdere keren per week’, ‘Eén keer per week’ en ‘Minder dan één keer per week’; </a:t>
            </a:r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890862" y="4112253"/>
            <a:ext cx="7823370" cy="523220"/>
          </a:xfrm>
          <a:prstGeom prst="rect">
            <a:avLst/>
          </a:prstGeom>
          <a:solidFill>
            <a:srgbClr val="FAECE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FF6600"/>
                </a:solidFill>
                <a:latin typeface="Mulish"/>
                <a:ea typeface="Mulish"/>
                <a:cs typeface="Mulish"/>
                <a:sym typeface="Mulish"/>
              </a:rPr>
              <a:t>Cijfers zijn niet representatief voor alle ouderen wegens kleine steekproef en selectiebias, louter indicatief</a:t>
            </a:r>
            <a:endParaRPr/>
          </a:p>
        </p:txBody>
      </p:sp>
      <p:graphicFrame>
        <p:nvGraphicFramePr>
          <p:cNvPr id="351" name="Google Shape;351;p19"/>
          <p:cNvGraphicFramePr/>
          <p:nvPr/>
        </p:nvGraphicFramePr>
        <p:xfrm>
          <a:off x="1408610" y="949953"/>
          <a:ext cx="6326779" cy="316230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7047" y="3868718"/>
            <a:ext cx="3186953" cy="12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548640" y="608465"/>
            <a:ext cx="7990242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Doel van de </a:t>
            </a:r>
            <a:r>
              <a:rPr b="1" lang="nl-NL">
                <a:solidFill>
                  <a:srgbClr val="FF6600"/>
                </a:solidFill>
              </a:rPr>
              <a:t>studie voor ODILE </a:t>
            </a:r>
            <a:r>
              <a:rPr lang="nl-NL">
                <a:solidFill>
                  <a:srgbClr val="04339B"/>
                </a:solidFill>
              </a:rPr>
              <a:t>is het verzamelen van inzichten over drempels en moeilijkheden met </a:t>
            </a:r>
            <a:r>
              <a:rPr b="1" lang="nl-NL">
                <a:solidFill>
                  <a:srgbClr val="04339B"/>
                </a:solidFill>
              </a:rPr>
              <a:t>elektronisch lezen</a:t>
            </a:r>
            <a:r>
              <a:rPr lang="nl-NL">
                <a:solidFill>
                  <a:srgbClr val="04339B"/>
                </a:solidFill>
              </a:rPr>
              <a:t>, attitudes tegenover elektronisch lezen, voorkeuren en wensen van </a:t>
            </a:r>
            <a:r>
              <a:rPr b="1" lang="nl-NL">
                <a:solidFill>
                  <a:srgbClr val="04339B"/>
                </a:solidFill>
              </a:rPr>
              <a:t>ouderen</a:t>
            </a:r>
            <a:r>
              <a:rPr lang="nl-NL">
                <a:solidFill>
                  <a:srgbClr val="04339B"/>
                </a:solidFill>
              </a:rPr>
              <a:t> (60+)*.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De studie vond plaats in </a:t>
            </a:r>
            <a:r>
              <a:rPr b="1" lang="nl-NL">
                <a:solidFill>
                  <a:srgbClr val="04339B"/>
                </a:solidFill>
              </a:rPr>
              <a:t>7 bibliotheken </a:t>
            </a:r>
            <a:r>
              <a:rPr lang="nl-NL">
                <a:solidFill>
                  <a:srgbClr val="04339B"/>
                </a:solidFill>
              </a:rPr>
              <a:t>in Vlaanderen. De sessie omvatte: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4339B"/>
                </a:solidFill>
              </a:rPr>
              <a:t>1) Het invullen van een pre –en post vragenlijst (44 deelnemers)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4339B"/>
                </a:solidFill>
              </a:rPr>
              <a:t>2) Een uitprobeer- en oefensessie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nl-NL" sz="1400">
                <a:solidFill>
                  <a:srgbClr val="04339B"/>
                </a:solidFill>
              </a:rPr>
              <a:t>	Bij 4 bibliotheken afzonderlijk oefenen: de oudere praat hardop en deelt zijn/haar 	gedachten tijdens de opdracht (24 ‘Thinking Aloud’ opnames)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nl-NL" sz="1400">
                <a:solidFill>
                  <a:srgbClr val="04339B"/>
                </a:solidFill>
              </a:rPr>
              <a:t>	Bij 3 bibliotheken collectief oefenen (20 deelnemers)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nl-NL" sz="1400">
                <a:solidFill>
                  <a:srgbClr val="04339B"/>
                </a:solidFill>
              </a:rPr>
              <a:t>3) Een groepsdiscussie met andere deelnemers over de ervaringen                                                       (8 focusgroepen met telkens 4 à 8 deelnemers 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99391" y="4651635"/>
            <a:ext cx="5620871" cy="5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*Eén participant was 57 jaar maar identificeerde zichzelf als oudere na het oplopen van een hersenaandoening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Participanten lezen het liefst romans &amp; literatuur of biografie &amp; waargebeurd</a:t>
            </a:r>
            <a:endParaRPr sz="2000"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890862" y="4765230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‘Wat leest u graag? Er zijn meerdere antwoorden mogelijk.’</a:t>
            </a:r>
            <a:endParaRPr/>
          </a:p>
        </p:txBody>
      </p:sp>
      <p:graphicFrame>
        <p:nvGraphicFramePr>
          <p:cNvPr id="359" name="Google Shape;359;p20"/>
          <p:cNvGraphicFramePr/>
          <p:nvPr/>
        </p:nvGraphicFramePr>
        <p:xfrm>
          <a:off x="714965" y="1200150"/>
          <a:ext cx="7903255" cy="319294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60" name="Google Shape;360;p20"/>
          <p:cNvSpPr txBox="1"/>
          <p:nvPr/>
        </p:nvSpPr>
        <p:spPr>
          <a:xfrm>
            <a:off x="890862" y="4219150"/>
            <a:ext cx="7823370" cy="523220"/>
          </a:xfrm>
          <a:prstGeom prst="rect">
            <a:avLst/>
          </a:prstGeom>
          <a:solidFill>
            <a:srgbClr val="FAECE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FF6600"/>
                </a:solidFill>
                <a:latin typeface="Mulish"/>
                <a:ea typeface="Mulish"/>
                <a:cs typeface="Mulish"/>
                <a:sym typeface="Mulish"/>
              </a:rPr>
              <a:t>Cijfers zijn niet representatief voor alle ouderen wegens kleine steekproef en selectiebias, louter indicatief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714966" y="1662983"/>
            <a:ext cx="7405304" cy="67271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>
            <p:ph type="title"/>
          </p:nvPr>
        </p:nvSpPr>
        <p:spPr>
          <a:xfrm>
            <a:off x="720000" y="42978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Bij de participanten die al digitaal lezen is een e-reader het populairste toestel</a:t>
            </a:r>
            <a:endParaRPr i="1" sz="2000"/>
          </a:p>
        </p:txBody>
      </p:sp>
      <p:pic>
        <p:nvPicPr>
          <p:cNvPr id="367" name="Google Shape;3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1"/>
          <p:cNvSpPr txBox="1"/>
          <p:nvPr>
            <p:ph idx="1" type="subTitle"/>
          </p:nvPr>
        </p:nvSpPr>
        <p:spPr>
          <a:xfrm>
            <a:off x="964435" y="4666945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‘Hoe leest u boeken? Er zijn meerdere antwoorden mogelijk’, antwoordmogelijkheden ‘gedrukte boeken’, ‘e-reader’, ‘tablet’, ‘smartphone’ en ‘computers’, met N=39</a:t>
            </a:r>
            <a:endParaRPr/>
          </a:p>
        </p:txBody>
      </p:sp>
      <p:sp>
        <p:nvSpPr>
          <p:cNvPr id="369" name="Google Shape;369;p21"/>
          <p:cNvSpPr txBox="1"/>
          <p:nvPr/>
        </p:nvSpPr>
        <p:spPr>
          <a:xfrm>
            <a:off x="890862" y="4112253"/>
            <a:ext cx="7823370" cy="523220"/>
          </a:xfrm>
          <a:prstGeom prst="rect">
            <a:avLst/>
          </a:prstGeom>
          <a:solidFill>
            <a:srgbClr val="FAECE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FF6600"/>
                </a:solidFill>
                <a:latin typeface="Mulish"/>
                <a:ea typeface="Mulish"/>
                <a:cs typeface="Mulish"/>
                <a:sym typeface="Mulish"/>
              </a:rPr>
              <a:t>Cijfers zijn niet representatief voor alle ouderen wegens kleine steekproef en selectiebias, louter indicatief</a:t>
            </a:r>
            <a:endParaRPr/>
          </a:p>
        </p:txBody>
      </p:sp>
      <p:graphicFrame>
        <p:nvGraphicFramePr>
          <p:cNvPr id="370" name="Google Shape;370;p21"/>
          <p:cNvGraphicFramePr/>
          <p:nvPr/>
        </p:nvGraphicFramePr>
        <p:xfrm>
          <a:off x="572003" y="1200150"/>
          <a:ext cx="2774701" cy="2785426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71" name="Google Shape;371;p21"/>
          <p:cNvGraphicFramePr/>
          <p:nvPr/>
        </p:nvGraphicFramePr>
        <p:xfrm>
          <a:off x="3511298" y="1200150"/>
          <a:ext cx="4572000" cy="2752725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 txBox="1"/>
          <p:nvPr/>
        </p:nvSpPr>
        <p:spPr>
          <a:xfrm>
            <a:off x="6728521" y="4317970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saai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7477663" y="4317970"/>
            <a:ext cx="1536494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alledaags</a:t>
            </a:r>
            <a:endParaRPr/>
          </a:p>
        </p:txBody>
      </p:sp>
      <p:sp>
        <p:nvSpPr>
          <p:cNvPr id="378" name="Google Shape;378;p22"/>
          <p:cNvSpPr txBox="1"/>
          <p:nvPr>
            <p:ph type="title"/>
          </p:nvPr>
        </p:nvSpPr>
        <p:spPr>
          <a:xfrm>
            <a:off x="720000" y="445025"/>
            <a:ext cx="8056138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De meeste participanten ervaarden de activiteit e-lezen als positief, het was met name interessant en stimulerend</a:t>
            </a:r>
            <a:endParaRPr sz="2000"/>
          </a:p>
        </p:txBody>
      </p:sp>
      <p:pic>
        <p:nvPicPr>
          <p:cNvPr id="379" name="Google Shape;3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2"/>
          <p:cNvSpPr/>
          <p:nvPr/>
        </p:nvSpPr>
        <p:spPr>
          <a:xfrm>
            <a:off x="633670" y="1395113"/>
            <a:ext cx="2251857" cy="286953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81" name="Google Shape;381;p22"/>
          <p:cNvSpPr txBox="1"/>
          <p:nvPr>
            <p:ph idx="1" type="subTitle"/>
          </p:nvPr>
        </p:nvSpPr>
        <p:spPr>
          <a:xfrm>
            <a:off x="822545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7F7F7F"/>
                </a:solidFill>
              </a:rPr>
              <a:t>interessant</a:t>
            </a:r>
            <a:endParaRPr/>
          </a:p>
        </p:txBody>
      </p:sp>
      <p:sp>
        <p:nvSpPr>
          <p:cNvPr id="382" name="Google Shape;382;p22"/>
          <p:cNvSpPr txBox="1"/>
          <p:nvPr/>
        </p:nvSpPr>
        <p:spPr>
          <a:xfrm>
            <a:off x="1794794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stimulerend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2916663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duidelijk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3888912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efficiënt</a:t>
            </a:r>
            <a:endParaRPr/>
          </a:p>
        </p:txBody>
      </p:sp>
      <p:sp>
        <p:nvSpPr>
          <p:cNvPr id="385" name="Google Shape;385;p22"/>
          <p:cNvSpPr txBox="1"/>
          <p:nvPr/>
        </p:nvSpPr>
        <p:spPr>
          <a:xfrm>
            <a:off x="4723115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innovatief</a:t>
            </a:r>
            <a:endParaRPr/>
          </a:p>
        </p:txBody>
      </p:sp>
      <p:sp>
        <p:nvSpPr>
          <p:cNvPr id="386" name="Google Shape;386;p22"/>
          <p:cNvSpPr txBox="1"/>
          <p:nvPr/>
        </p:nvSpPr>
        <p:spPr>
          <a:xfrm>
            <a:off x="5695364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eenvoudig</a:t>
            </a:r>
            <a:endParaRPr/>
          </a:p>
        </p:txBody>
      </p:sp>
      <p:sp>
        <p:nvSpPr>
          <p:cNvPr id="387" name="Google Shape;387;p22"/>
          <p:cNvSpPr txBox="1"/>
          <p:nvPr/>
        </p:nvSpPr>
        <p:spPr>
          <a:xfrm>
            <a:off x="6655034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spannend</a:t>
            </a:r>
            <a:endParaRPr/>
          </a:p>
        </p:txBody>
      </p:sp>
      <p:sp>
        <p:nvSpPr>
          <p:cNvPr id="388" name="Google Shape;388;p22"/>
          <p:cNvSpPr txBox="1"/>
          <p:nvPr/>
        </p:nvSpPr>
        <p:spPr>
          <a:xfrm>
            <a:off x="7627283" y="1449777"/>
            <a:ext cx="1536494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toonaangevend</a:t>
            </a:r>
            <a:endParaRPr/>
          </a:p>
        </p:txBody>
      </p:sp>
      <p:sp>
        <p:nvSpPr>
          <p:cNvPr id="389" name="Google Shape;389;p22"/>
          <p:cNvSpPr txBox="1"/>
          <p:nvPr/>
        </p:nvSpPr>
        <p:spPr>
          <a:xfrm>
            <a:off x="714965" y="4317970"/>
            <a:ext cx="121438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oninteressant</a:t>
            </a:r>
            <a:endParaRPr/>
          </a:p>
        </p:txBody>
      </p:sp>
      <p:sp>
        <p:nvSpPr>
          <p:cNvPr id="390" name="Google Shape;390;p22"/>
          <p:cNvSpPr txBox="1"/>
          <p:nvPr/>
        </p:nvSpPr>
        <p:spPr>
          <a:xfrm>
            <a:off x="1854544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vervelend</a:t>
            </a:r>
            <a:endParaRPr/>
          </a:p>
        </p:txBody>
      </p:sp>
      <p:sp>
        <p:nvSpPr>
          <p:cNvPr id="391" name="Google Shape;391;p22"/>
          <p:cNvSpPr txBox="1"/>
          <p:nvPr/>
        </p:nvSpPr>
        <p:spPr>
          <a:xfrm>
            <a:off x="2862873" y="4317970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verwarrend</a:t>
            </a:r>
            <a:endParaRPr/>
          </a:p>
        </p:txBody>
      </p:sp>
      <p:sp>
        <p:nvSpPr>
          <p:cNvPr id="392" name="Google Shape;392;p22"/>
          <p:cNvSpPr txBox="1"/>
          <p:nvPr/>
        </p:nvSpPr>
        <p:spPr>
          <a:xfrm>
            <a:off x="3780000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inefficiënt</a:t>
            </a:r>
            <a:endParaRPr/>
          </a:p>
        </p:txBody>
      </p:sp>
      <p:sp>
        <p:nvSpPr>
          <p:cNvPr id="393" name="Google Shape;393;p22"/>
          <p:cNvSpPr txBox="1"/>
          <p:nvPr/>
        </p:nvSpPr>
        <p:spPr>
          <a:xfrm>
            <a:off x="4573495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conventioneel</a:t>
            </a: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5630149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ingewikkeld</a:t>
            </a:r>
            <a:endParaRPr/>
          </a:p>
        </p:txBody>
      </p:sp>
      <p:sp>
        <p:nvSpPr>
          <p:cNvPr id="395" name="Google Shape;395;p22"/>
          <p:cNvSpPr txBox="1"/>
          <p:nvPr/>
        </p:nvSpPr>
        <p:spPr>
          <a:xfrm>
            <a:off x="964435" y="4666945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 ‘Hoe beoordeelt u uw ervaring met digitaal lezen? Antwoordschaal van 1 tot 5. Top2 (1 en 2) antwoorden = groen, Bottom2 (4 en 5) antwoorden = rood), </a:t>
            </a:r>
            <a:endParaRPr/>
          </a:p>
        </p:txBody>
      </p:sp>
      <p:graphicFrame>
        <p:nvGraphicFramePr>
          <p:cNvPr id="396" name="Google Shape;396;p22"/>
          <p:cNvGraphicFramePr/>
          <p:nvPr/>
        </p:nvGraphicFramePr>
        <p:xfrm>
          <a:off x="633669" y="1521445"/>
          <a:ext cx="8142469" cy="274320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Google Shape;401;p23"/>
          <p:cNvGraphicFramePr/>
          <p:nvPr/>
        </p:nvGraphicFramePr>
        <p:xfrm>
          <a:off x="633669" y="1521445"/>
          <a:ext cx="8142469" cy="27432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2" name="Google Shape;402;p23"/>
          <p:cNvSpPr txBox="1"/>
          <p:nvPr/>
        </p:nvSpPr>
        <p:spPr>
          <a:xfrm>
            <a:off x="6728521" y="4317970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saai</a:t>
            </a:r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7477663" y="4317970"/>
            <a:ext cx="1536494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alledaags</a:t>
            </a:r>
            <a:endParaRPr/>
          </a:p>
        </p:txBody>
      </p:sp>
      <p:sp>
        <p:nvSpPr>
          <p:cNvPr id="404" name="Google Shape;404;p23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Door sommige participanten werd het e-lezen ook als ingewikkeld en verwarrend ervaren</a:t>
            </a:r>
            <a:endParaRPr sz="2000"/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3"/>
          <p:cNvSpPr/>
          <p:nvPr/>
        </p:nvSpPr>
        <p:spPr>
          <a:xfrm>
            <a:off x="5664419" y="3424241"/>
            <a:ext cx="943547" cy="127007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07" name="Google Shape;407;p23"/>
          <p:cNvSpPr txBox="1"/>
          <p:nvPr>
            <p:ph idx="1" type="subTitle"/>
          </p:nvPr>
        </p:nvSpPr>
        <p:spPr>
          <a:xfrm>
            <a:off x="822545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7F7F7F"/>
                </a:solidFill>
              </a:rPr>
              <a:t>interessant</a:t>
            </a:r>
            <a:endParaRPr/>
          </a:p>
        </p:txBody>
      </p:sp>
      <p:sp>
        <p:nvSpPr>
          <p:cNvPr id="408" name="Google Shape;408;p23"/>
          <p:cNvSpPr txBox="1"/>
          <p:nvPr/>
        </p:nvSpPr>
        <p:spPr>
          <a:xfrm>
            <a:off x="1794794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stimulerend</a:t>
            </a:r>
            <a:endParaRPr/>
          </a:p>
        </p:txBody>
      </p:sp>
      <p:sp>
        <p:nvSpPr>
          <p:cNvPr id="409" name="Google Shape;409;p23"/>
          <p:cNvSpPr txBox="1"/>
          <p:nvPr/>
        </p:nvSpPr>
        <p:spPr>
          <a:xfrm>
            <a:off x="2916663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duidelijk</a:t>
            </a:r>
            <a:endParaRPr/>
          </a:p>
        </p:txBody>
      </p:sp>
      <p:sp>
        <p:nvSpPr>
          <p:cNvPr id="410" name="Google Shape;410;p23"/>
          <p:cNvSpPr txBox="1"/>
          <p:nvPr/>
        </p:nvSpPr>
        <p:spPr>
          <a:xfrm>
            <a:off x="3888912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efficiënt</a:t>
            </a:r>
            <a:endParaRPr/>
          </a:p>
        </p:txBody>
      </p:sp>
      <p:sp>
        <p:nvSpPr>
          <p:cNvPr id="411" name="Google Shape;411;p23"/>
          <p:cNvSpPr txBox="1"/>
          <p:nvPr/>
        </p:nvSpPr>
        <p:spPr>
          <a:xfrm>
            <a:off x="4723115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innovatief</a:t>
            </a:r>
            <a:endParaRPr/>
          </a:p>
        </p:txBody>
      </p:sp>
      <p:sp>
        <p:nvSpPr>
          <p:cNvPr id="412" name="Google Shape;412;p23"/>
          <p:cNvSpPr txBox="1"/>
          <p:nvPr/>
        </p:nvSpPr>
        <p:spPr>
          <a:xfrm>
            <a:off x="5695364" y="1449777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eenvoudig</a:t>
            </a:r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6655034" y="1449777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spannend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7627283" y="1449777"/>
            <a:ext cx="1536494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toonaangevend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714965" y="4317970"/>
            <a:ext cx="121438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oninteressant</a:t>
            </a:r>
            <a:endParaRPr/>
          </a:p>
        </p:txBody>
      </p:sp>
      <p:sp>
        <p:nvSpPr>
          <p:cNvPr id="416" name="Google Shape;416;p23"/>
          <p:cNvSpPr txBox="1"/>
          <p:nvPr/>
        </p:nvSpPr>
        <p:spPr>
          <a:xfrm>
            <a:off x="1854544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vervelend</a:t>
            </a:r>
            <a:endParaRPr/>
          </a:p>
        </p:txBody>
      </p:sp>
      <p:sp>
        <p:nvSpPr>
          <p:cNvPr id="417" name="Google Shape;417;p23"/>
          <p:cNvSpPr txBox="1"/>
          <p:nvPr/>
        </p:nvSpPr>
        <p:spPr>
          <a:xfrm>
            <a:off x="2768278" y="4317970"/>
            <a:ext cx="112186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verwarrend</a:t>
            </a:r>
            <a:endParaRPr/>
          </a:p>
        </p:txBody>
      </p:sp>
      <p:sp>
        <p:nvSpPr>
          <p:cNvPr id="418" name="Google Shape;418;p23"/>
          <p:cNvSpPr txBox="1"/>
          <p:nvPr/>
        </p:nvSpPr>
        <p:spPr>
          <a:xfrm>
            <a:off x="3780000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inefficiënt</a:t>
            </a:r>
            <a:endParaRPr/>
          </a:p>
        </p:txBody>
      </p:sp>
      <p:sp>
        <p:nvSpPr>
          <p:cNvPr id="419" name="Google Shape;419;p23"/>
          <p:cNvSpPr txBox="1"/>
          <p:nvPr/>
        </p:nvSpPr>
        <p:spPr>
          <a:xfrm>
            <a:off x="4572000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conventioneel</a:t>
            </a:r>
            <a:endParaRPr/>
          </a:p>
        </p:txBody>
      </p:sp>
      <p:sp>
        <p:nvSpPr>
          <p:cNvPr id="420" name="Google Shape;420;p23"/>
          <p:cNvSpPr txBox="1"/>
          <p:nvPr/>
        </p:nvSpPr>
        <p:spPr>
          <a:xfrm>
            <a:off x="5630149" y="4317970"/>
            <a:ext cx="1229627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ingewikkeld</a:t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2795818" y="3432429"/>
            <a:ext cx="943547" cy="127007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962153" y="4673852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2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 ‘Hoe beoordeelt u uw ervaring met digitaal lezen? Antwoordschaal van 1 tot 5. Top2 (1 en 2) antwoorden = groen, Bottom2 (4 en 5) antwoorden = rood),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/>
          <p:nvPr>
            <p:ph type="title"/>
          </p:nvPr>
        </p:nvSpPr>
        <p:spPr>
          <a:xfrm>
            <a:off x="719999" y="445025"/>
            <a:ext cx="8035117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Participanten zijn in het algemeen positiever over e-lezen na de oefensessie dan net ervoor</a:t>
            </a:r>
            <a:endParaRPr sz="2000"/>
          </a:p>
        </p:txBody>
      </p:sp>
      <p:sp>
        <p:nvSpPr>
          <p:cNvPr id="428" name="Google Shape;428;p24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24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430" name="Google Shape;430;p24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9" name="Google Shape;4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4"/>
          <p:cNvSpPr txBox="1"/>
          <p:nvPr>
            <p:ph idx="1" type="subTitle"/>
          </p:nvPr>
        </p:nvSpPr>
        <p:spPr>
          <a:xfrm>
            <a:off x="951506" y="4456868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‘Gebruik maken van een digitaal toestel, maakt me gelukkig(tot ongelukkig/geeft me een positief (tot negatief) gevoel/ is goed (tot slecht) / is waardevol (tot waardeloos) / is voordeling (tot nadeling/ is wijs (tot dwaas); (score 0 tem 5)</a:t>
            </a:r>
            <a:endParaRPr/>
          </a:p>
        </p:txBody>
      </p:sp>
      <p:graphicFrame>
        <p:nvGraphicFramePr>
          <p:cNvPr id="441" name="Google Shape;441;p24"/>
          <p:cNvGraphicFramePr/>
          <p:nvPr/>
        </p:nvGraphicFramePr>
        <p:xfrm>
          <a:off x="773619" y="1563885"/>
          <a:ext cx="3620486" cy="27432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42" name="Google Shape;442;p24"/>
          <p:cNvGraphicFramePr/>
          <p:nvPr/>
        </p:nvGraphicFramePr>
        <p:xfrm>
          <a:off x="4749774" y="1563885"/>
          <a:ext cx="3620486" cy="274320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43" name="Google Shape;443;p24"/>
          <p:cNvSpPr/>
          <p:nvPr/>
        </p:nvSpPr>
        <p:spPr>
          <a:xfrm>
            <a:off x="544764" y="1402668"/>
            <a:ext cx="3950843" cy="300505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4584595" y="1402668"/>
            <a:ext cx="3950843" cy="300505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25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451" name="Google Shape;451;p25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5"/>
          <p:cNvSpPr txBox="1"/>
          <p:nvPr>
            <p:ph idx="1" type="subTitle"/>
          </p:nvPr>
        </p:nvSpPr>
        <p:spPr>
          <a:xfrm>
            <a:off x="964435" y="4666945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‘In vergelijking met gedrukte boeken is digitaal lezen…’ makkelijk/moeilijk, praktisch/onpraktisch, leuk/saai, ergonomisch/minder ergonomisch (score 0 tem 5)</a:t>
            </a:r>
            <a:endParaRPr/>
          </a:p>
        </p:txBody>
      </p:sp>
      <p:graphicFrame>
        <p:nvGraphicFramePr>
          <p:cNvPr id="462" name="Google Shape;462;p25"/>
          <p:cNvGraphicFramePr/>
          <p:nvPr/>
        </p:nvGraphicFramePr>
        <p:xfrm>
          <a:off x="1620077" y="1463562"/>
          <a:ext cx="6072809" cy="310843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63" name="Google Shape;463;p25"/>
          <p:cNvSpPr txBox="1"/>
          <p:nvPr>
            <p:ph type="title"/>
          </p:nvPr>
        </p:nvSpPr>
        <p:spPr>
          <a:xfrm>
            <a:off x="719999" y="445025"/>
            <a:ext cx="8035117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Dit geldt ook als ze e-lezen vergelijken met gedrukte boeken, ze vinden het vooral leuker dan ervoor</a:t>
            </a:r>
            <a:endParaRPr sz="2000"/>
          </a:p>
        </p:txBody>
      </p:sp>
      <p:sp>
        <p:nvSpPr>
          <p:cNvPr id="464" name="Google Shape;464;p25"/>
          <p:cNvSpPr/>
          <p:nvPr/>
        </p:nvSpPr>
        <p:spPr>
          <a:xfrm>
            <a:off x="4909930" y="1899851"/>
            <a:ext cx="1084860" cy="793999"/>
          </a:xfrm>
          <a:prstGeom prst="ellipse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3420920" y="1960193"/>
            <a:ext cx="1084860" cy="7939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p26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472" name="Google Shape;472;p26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1" name="Google Shape;4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6"/>
          <p:cNvSpPr txBox="1"/>
          <p:nvPr>
            <p:ph idx="1" type="subTitle"/>
          </p:nvPr>
        </p:nvSpPr>
        <p:spPr>
          <a:xfrm>
            <a:off x="890862" y="4685334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‘Hoe beoordeelt u uw ervaring met digitaal lezen? Antwoordschaal van 1 tot 5. Top2 (1 en 2) antwoorden = groen, Bottom2 (4 en 5) antwoorden = rood),</a:t>
            </a:r>
            <a:endParaRPr/>
          </a:p>
        </p:txBody>
      </p:sp>
      <p:sp>
        <p:nvSpPr>
          <p:cNvPr id="483" name="Google Shape;483;p26"/>
          <p:cNvSpPr txBox="1"/>
          <p:nvPr>
            <p:ph type="title"/>
          </p:nvPr>
        </p:nvSpPr>
        <p:spPr>
          <a:xfrm>
            <a:off x="719999" y="445025"/>
            <a:ext cx="8035117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Toch is niet iedereen overtuigd dat een digitaal toestel het lezen verbetert of het mogelijk maakt om meer boeken te lezen</a:t>
            </a:r>
            <a:endParaRPr sz="2000"/>
          </a:p>
        </p:txBody>
      </p:sp>
      <p:graphicFrame>
        <p:nvGraphicFramePr>
          <p:cNvPr id="484" name="Google Shape;484;p26"/>
          <p:cNvGraphicFramePr/>
          <p:nvPr/>
        </p:nvGraphicFramePr>
        <p:xfrm>
          <a:off x="1272209" y="1204025"/>
          <a:ext cx="6599582" cy="322752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85" name="Google Shape;485;p26"/>
          <p:cNvSpPr txBox="1"/>
          <p:nvPr/>
        </p:nvSpPr>
        <p:spPr>
          <a:xfrm>
            <a:off x="1507278" y="3959149"/>
            <a:ext cx="1329539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Het is </a:t>
            </a:r>
            <a:r>
              <a:rPr b="1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efficiënt</a:t>
            </a: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 om te lezen via een digitaal toestel</a:t>
            </a:r>
            <a:endParaRPr b="0" i="0" sz="8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2974078" y="3942447"/>
            <a:ext cx="1632783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ik zou het </a:t>
            </a:r>
            <a:r>
              <a:rPr b="1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nuttig</a:t>
            </a: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 vinden om een digitaal toestel te gebruiken om te lezen</a:t>
            </a:r>
            <a:endParaRPr b="0" i="0" sz="8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4582513" y="3924041"/>
            <a:ext cx="1632783" cy="398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door gebruik te maken van een digitaal toestel, zou ik </a:t>
            </a:r>
            <a:r>
              <a:rPr b="1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meer</a:t>
            </a: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 boeken </a:t>
            </a:r>
            <a:r>
              <a:rPr b="1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lezen</a:t>
            </a:r>
            <a:endParaRPr b="1" i="0" sz="8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6215296" y="3918920"/>
            <a:ext cx="1552046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Mulish"/>
              <a:buNone/>
            </a:pP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lezen via een digitaal toestel </a:t>
            </a:r>
            <a:r>
              <a:rPr b="1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verbetert</a:t>
            </a:r>
            <a:r>
              <a:rPr b="0" i="0" lang="nl-NL" sz="800" u="none" cap="none" strike="noStrike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 de manier waarop ik les</a:t>
            </a:r>
            <a:endParaRPr b="0" i="0" sz="8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4572000" y="1698602"/>
            <a:ext cx="3902298" cy="28134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"/>
          <p:cNvSpPr txBox="1"/>
          <p:nvPr>
            <p:ph type="title"/>
          </p:nvPr>
        </p:nvSpPr>
        <p:spPr>
          <a:xfrm>
            <a:off x="719999" y="445025"/>
            <a:ext cx="8035117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41 van de 44 participanten staat open om verder aan de slag te gaan met e-lezen!</a:t>
            </a:r>
            <a:endParaRPr sz="2000"/>
          </a:p>
        </p:txBody>
      </p:sp>
      <p:sp>
        <p:nvSpPr>
          <p:cNvPr id="495" name="Google Shape;495;p27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27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497" name="Google Shape;497;p27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6" name="Google Shape;5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7"/>
          <p:cNvSpPr txBox="1"/>
          <p:nvPr>
            <p:ph idx="1" type="subTitle"/>
          </p:nvPr>
        </p:nvSpPr>
        <p:spPr>
          <a:xfrm>
            <a:off x="964435" y="4666945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‘Welke ondersteuning zou u nodig hebben om verder aan te slag te gaan met digitaal lezen? Meerdere antwoorden mogelijk.’</a:t>
            </a:r>
            <a:endParaRPr/>
          </a:p>
        </p:txBody>
      </p:sp>
      <p:graphicFrame>
        <p:nvGraphicFramePr>
          <p:cNvPr id="508" name="Google Shape;508;p27"/>
          <p:cNvGraphicFramePr/>
          <p:nvPr/>
        </p:nvGraphicFramePr>
        <p:xfrm>
          <a:off x="719999" y="1108075"/>
          <a:ext cx="7704002" cy="35904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509" name="Google Shape;509;p27"/>
          <p:cNvSpPr/>
          <p:nvPr/>
        </p:nvSpPr>
        <p:spPr>
          <a:xfrm>
            <a:off x="719999" y="3515507"/>
            <a:ext cx="2997236" cy="4238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 txBox="1"/>
          <p:nvPr>
            <p:ph type="title"/>
          </p:nvPr>
        </p:nvSpPr>
        <p:spPr>
          <a:xfrm>
            <a:off x="464824" y="3263188"/>
            <a:ext cx="803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Participanten willen voornamelijk verder geholpen worden via vrije inloopuren in de bib, instructievideo’s en cursussen</a:t>
            </a:r>
            <a:endParaRPr sz="2000"/>
          </a:p>
        </p:txBody>
      </p:sp>
      <p:sp>
        <p:nvSpPr>
          <p:cNvPr id="515" name="Google Shape;515;p28"/>
          <p:cNvSpPr/>
          <p:nvPr/>
        </p:nvSpPr>
        <p:spPr>
          <a:xfrm>
            <a:off x="5250907" y="1463563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28"/>
          <p:cNvGrpSpPr/>
          <p:nvPr/>
        </p:nvGrpSpPr>
        <p:grpSpPr>
          <a:xfrm>
            <a:off x="5398905" y="1618145"/>
            <a:ext cx="595885" cy="582773"/>
            <a:chOff x="994225" y="2684225"/>
            <a:chExt cx="350150" cy="342425"/>
          </a:xfrm>
        </p:grpSpPr>
        <p:sp>
          <p:nvSpPr>
            <p:cNvPr id="517" name="Google Shape;517;p28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6" name="Google Shape;5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8"/>
          <p:cNvSpPr txBox="1"/>
          <p:nvPr>
            <p:ph idx="1" type="subTitle"/>
          </p:nvPr>
        </p:nvSpPr>
        <p:spPr>
          <a:xfrm>
            <a:off x="964435" y="4666945"/>
            <a:ext cx="8253138" cy="4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 sz="12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Vraag: ‘Welke ondersteuning zou u nodig hebben om verder aan te slag te gaan met digitaal lezen? Meerdere antwoorden mogelijk.’</a:t>
            </a:r>
            <a:endParaRPr/>
          </a:p>
        </p:txBody>
      </p:sp>
      <p:sp>
        <p:nvSpPr>
          <p:cNvPr id="528" name="Google Shape;528;p28"/>
          <p:cNvSpPr/>
          <p:nvPr/>
        </p:nvSpPr>
        <p:spPr>
          <a:xfrm>
            <a:off x="1001702" y="1493380"/>
            <a:ext cx="7140595" cy="112505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aphicFrame>
        <p:nvGraphicFramePr>
          <p:cNvPr id="529" name="Google Shape;529;p28"/>
          <p:cNvGraphicFramePr/>
          <p:nvPr/>
        </p:nvGraphicFramePr>
        <p:xfrm>
          <a:off x="2402174" y="-522325"/>
          <a:ext cx="7704000" cy="359040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9"/>
          <p:cNvSpPr txBox="1"/>
          <p:nvPr>
            <p:ph type="title"/>
          </p:nvPr>
        </p:nvSpPr>
        <p:spPr>
          <a:xfrm>
            <a:off x="2578615" y="603500"/>
            <a:ext cx="5852086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nl-NL" sz="4500">
                <a:solidFill>
                  <a:srgbClr val="04339B"/>
                </a:solidFill>
              </a:rPr>
              <a:t>Contactpersonen Digital Ageing</a:t>
            </a:r>
            <a:endParaRPr i="1" sz="4500">
              <a:solidFill>
                <a:srgbClr val="04339B"/>
              </a:solidFill>
            </a:endParaRPr>
          </a:p>
        </p:txBody>
      </p:sp>
      <p:sp>
        <p:nvSpPr>
          <p:cNvPr id="535" name="Google Shape;535;p29"/>
          <p:cNvSpPr txBox="1"/>
          <p:nvPr>
            <p:ph idx="1" type="subTitle"/>
          </p:nvPr>
        </p:nvSpPr>
        <p:spPr>
          <a:xfrm>
            <a:off x="220210" y="1777017"/>
            <a:ext cx="3061974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600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Werner Schirmer</a:t>
            </a:r>
            <a:endParaRPr sz="1600">
              <a:solidFill>
                <a:srgbClr val="04339B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600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Project coördinator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600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Werner.Schirmer@vub.be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04339B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  <p:pic>
        <p:nvPicPr>
          <p:cNvPr id="536" name="Google Shape;5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9"/>
          <p:cNvSpPr txBox="1"/>
          <p:nvPr/>
        </p:nvSpPr>
        <p:spPr>
          <a:xfrm>
            <a:off x="2715391" y="2841822"/>
            <a:ext cx="3061974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Nelly Geerts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Project onderzoeker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Nelly.Geerts@vub.be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t/>
            </a:r>
            <a:endParaRPr b="0" i="0" sz="1600" u="none" cap="none" strike="noStrike">
              <a:solidFill>
                <a:srgbClr val="04339B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  <p:sp>
        <p:nvSpPr>
          <p:cNvPr id="538" name="Google Shape;538;p29"/>
          <p:cNvSpPr txBox="1"/>
          <p:nvPr/>
        </p:nvSpPr>
        <p:spPr>
          <a:xfrm>
            <a:off x="5004936" y="3906627"/>
            <a:ext cx="3780033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Anina Vercruyssen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Valorisatiemanager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rPr b="0" i="0" lang="nl-NL" sz="1600" u="none" cap="none" strike="noStrike">
                <a:solidFill>
                  <a:srgbClr val="04339B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Anina.Vercruyssen@uantwerpen.be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</a:pPr>
            <a:r>
              <a:t/>
            </a:r>
            <a:endParaRPr b="0" i="0" sz="1600" u="none" cap="none" strike="noStrike">
              <a:solidFill>
                <a:srgbClr val="04339B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2" type="title"/>
          </p:nvPr>
        </p:nvSpPr>
        <p:spPr>
          <a:xfrm>
            <a:off x="1828800" y="463227"/>
            <a:ext cx="8439807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2000">
                <a:solidFill>
                  <a:srgbClr val="04339B"/>
                </a:solidFill>
              </a:rPr>
              <a:t>Algemene struikelblokken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1828800" y="2716559"/>
            <a:ext cx="8439807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2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Struikelblokken Cloudlibrary applicatie</a:t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968377" y="521514"/>
            <a:ext cx="7207245" cy="804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968377" y="1662861"/>
            <a:ext cx="7207245" cy="804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968377" y="2804208"/>
            <a:ext cx="7207245" cy="804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968377" y="3945556"/>
            <a:ext cx="7207245" cy="804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66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625689" y="271652"/>
            <a:ext cx="1615513" cy="1391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4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618762" y="1395311"/>
            <a:ext cx="1615513" cy="1391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4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625689" y="2554347"/>
            <a:ext cx="1615513" cy="1391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4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618761" y="3678006"/>
            <a:ext cx="1615513" cy="1391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4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1828800" y="1599095"/>
            <a:ext cx="8439807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2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Struikelblokken e-readers en tablets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1828800" y="3866160"/>
            <a:ext cx="8439807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</a:pPr>
            <a:r>
              <a:rPr b="0" i="0" lang="nl-NL" sz="2000" u="none" cap="none" strike="noStrike">
                <a:solidFill>
                  <a:srgbClr val="04339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Digitaal lezen, enkele cijfers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idx="2" type="title"/>
          </p:nvPr>
        </p:nvSpPr>
        <p:spPr>
          <a:xfrm>
            <a:off x="1187670" y="1725108"/>
            <a:ext cx="1615513" cy="1693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9000">
                <a:solidFill>
                  <a:srgbClr val="04339B"/>
                </a:solidFill>
              </a:rPr>
              <a:t>01</a:t>
            </a:r>
            <a:endParaRPr sz="9000">
              <a:solidFill>
                <a:srgbClr val="04339B"/>
              </a:solidFill>
            </a:endParaRPr>
          </a:p>
        </p:txBody>
      </p:sp>
      <p:sp>
        <p:nvSpPr>
          <p:cNvPr id="89" name="Google Shape;89;p4"/>
          <p:cNvSpPr txBox="1"/>
          <p:nvPr>
            <p:ph type="title"/>
          </p:nvPr>
        </p:nvSpPr>
        <p:spPr>
          <a:xfrm>
            <a:off x="3022477" y="1725108"/>
            <a:ext cx="421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4000">
                <a:solidFill>
                  <a:srgbClr val="04339B"/>
                </a:solidFill>
              </a:rPr>
              <a:t>Algemene struikelblokken</a:t>
            </a:r>
            <a:endParaRPr i="1" sz="4000">
              <a:solidFill>
                <a:srgbClr val="04339B"/>
              </a:solidFill>
            </a:endParaRPr>
          </a:p>
        </p:txBody>
      </p:sp>
      <p:sp>
        <p:nvSpPr>
          <p:cNvPr id="90" name="Google Shape;90;p4"/>
          <p:cNvSpPr txBox="1"/>
          <p:nvPr>
            <p:ph idx="1" type="subTitle"/>
          </p:nvPr>
        </p:nvSpPr>
        <p:spPr>
          <a:xfrm>
            <a:off x="3022476" y="2840676"/>
            <a:ext cx="4215295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nl-NL">
                <a:solidFill>
                  <a:srgbClr val="04339B"/>
                </a:solidFill>
              </a:rPr>
              <a:t>Waar lopen ouderen tegen aan wanneer ze aan de slag gaan met digitaal lezen?</a:t>
            </a:r>
            <a:endParaRPr/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>
            <a:off x="968377" y="764517"/>
            <a:ext cx="7207245" cy="361446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voor het lezen</a:t>
            </a:r>
            <a:endParaRPr sz="2000"/>
          </a:p>
        </p:txBody>
      </p:sp>
      <p:sp>
        <p:nvSpPr>
          <p:cNvPr id="98" name="Google Shape;98;p5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5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100" name="Google Shape;100;p5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1090707" y="1303944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Ouderen kennen de voordelen niet of onvoldoende van digitaal lezen, voorbeelden: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975945" y="2122968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Hoofdstukken en bladwijzers kunnen direct opgeroepen worden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975945" y="2703200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Definities en vertalingen kunnen opgevraagd worden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975945" y="3283001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Lettertype, -grootte, licht en achtergrond kunnen aangepast worden 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975945" y="3863233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Mogelijkheden omtrent het gratis uitlenen van boeken via de bib-app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descr="Badge volgen silhouet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1033" y="2093662"/>
            <a:ext cx="506895" cy="50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volgen silhouet"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1032" y="2685382"/>
            <a:ext cx="506895" cy="50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volgen silhouet"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189" y="3277102"/>
            <a:ext cx="506895" cy="50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volgen silhouet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189" y="3868821"/>
            <a:ext cx="506895" cy="50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voor het lezen</a:t>
            </a:r>
            <a:endParaRPr i="1" sz="2000"/>
          </a:p>
        </p:txBody>
      </p:sp>
      <p:sp>
        <p:nvSpPr>
          <p:cNvPr id="124" name="Google Shape;124;p6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126" name="Google Shape;126;p6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1077207" y="1942533"/>
            <a:ext cx="7346793" cy="82165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Ouderen hebben moeite met de verschillende hiërarchische niveaus van een digitaal toestel, wat verschilt met een analoog boek (startscherm, instellingen, cloudlibrary, het boek, functies binnen boek…)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1077207" y="2913911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Concepten zoals ‘menu’ en ‘functies’ zijn voor ouderen met weinig digitale kennis moeilijk te begrijpen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1077206" y="1204025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De werking van digitale toestellen kan voor ouderen met weinig digitale kennis moeilijk zijn (aan –en uit zetten, app zoeken, algemene instellingen toestel)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63753" y="435366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tijdens het navigeren</a:t>
            </a:r>
            <a:endParaRPr i="1" sz="2000"/>
          </a:p>
        </p:txBody>
      </p:sp>
      <p:sp>
        <p:nvSpPr>
          <p:cNvPr id="144" name="Google Shape;144;p7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7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146" name="Google Shape;146;p7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1090708" y="1204025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Per ongeluk ombladeren tijdens het zoeken naar menufunctie omdat er te ver rechts of links werd geduwd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1090707" y="2023049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Ouderen verwarren soorten menu’s (algemene instellingen vs. letterinstellingen) en soorten zoekbalken (zoeken in de app vs. zoeken in het boek)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1090707" y="2911068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Niet beseffen dat lang/kort tikken verschillende functies oplevert en hierdoor te lang/kort tikken zonder het te beseffen, kort tikken ook moeilijk voor sommigen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090707" y="3710626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Return/enter toets niet vinden/herkennen op virtueel toetsenbord</a:t>
            </a:r>
            <a:endParaRPr/>
          </a:p>
        </p:txBody>
      </p:sp>
      <p:pic>
        <p:nvPicPr>
          <p:cNvPr descr="Knijpen Inzoomen silhouet"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900" y="345423"/>
            <a:ext cx="685807" cy="68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8"/>
          <p:cNvGrpSpPr/>
          <p:nvPr/>
        </p:nvGrpSpPr>
        <p:grpSpPr>
          <a:xfrm>
            <a:off x="5398904" y="2074126"/>
            <a:ext cx="595885" cy="582773"/>
            <a:chOff x="994225" y="2684225"/>
            <a:chExt cx="350150" cy="342425"/>
          </a:xfrm>
        </p:grpSpPr>
        <p:sp>
          <p:nvSpPr>
            <p:cNvPr id="167" name="Google Shape;167;p8"/>
            <p:cNvSpPr/>
            <p:nvPr/>
          </p:nvSpPr>
          <p:spPr>
            <a:xfrm>
              <a:off x="994225" y="2792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2547" y="496"/>
                  </a:moveTo>
                  <a:lnTo>
                    <a:pt x="4580" y="2529"/>
                  </a:lnTo>
                  <a:lnTo>
                    <a:pt x="2547" y="4561"/>
                  </a:lnTo>
                  <a:lnTo>
                    <a:pt x="514" y="2529"/>
                  </a:lnTo>
                  <a:lnTo>
                    <a:pt x="2547" y="496"/>
                  </a:lnTo>
                  <a:close/>
                  <a:moveTo>
                    <a:pt x="2547" y="0"/>
                  </a:moveTo>
                  <a:cubicBezTo>
                    <a:pt x="2495" y="0"/>
                    <a:pt x="2442" y="20"/>
                    <a:pt x="2402" y="60"/>
                  </a:cubicBezTo>
                  <a:lnTo>
                    <a:pt x="80" y="2382"/>
                  </a:lnTo>
                  <a:cubicBezTo>
                    <a:pt x="0" y="2462"/>
                    <a:pt x="0" y="2592"/>
                    <a:pt x="80" y="2672"/>
                  </a:cubicBezTo>
                  <a:lnTo>
                    <a:pt x="2402" y="4994"/>
                  </a:lnTo>
                  <a:cubicBezTo>
                    <a:pt x="2442" y="5034"/>
                    <a:pt x="2495" y="5054"/>
                    <a:pt x="2547" y="5054"/>
                  </a:cubicBezTo>
                  <a:cubicBezTo>
                    <a:pt x="2599" y="5054"/>
                    <a:pt x="2652" y="5034"/>
                    <a:pt x="2692" y="4994"/>
                  </a:cubicBezTo>
                  <a:lnTo>
                    <a:pt x="2692" y="4996"/>
                  </a:lnTo>
                  <a:lnTo>
                    <a:pt x="3605" y="4083"/>
                  </a:lnTo>
                  <a:lnTo>
                    <a:pt x="10486" y="4083"/>
                  </a:lnTo>
                  <a:cubicBezTo>
                    <a:pt x="10559" y="4083"/>
                    <a:pt x="10625" y="4046"/>
                    <a:pt x="10662" y="3984"/>
                  </a:cubicBezTo>
                  <a:lnTo>
                    <a:pt x="11472" y="2633"/>
                  </a:lnTo>
                  <a:cubicBezTo>
                    <a:pt x="11510" y="2568"/>
                    <a:pt x="11510" y="2487"/>
                    <a:pt x="11472" y="2424"/>
                  </a:cubicBezTo>
                  <a:lnTo>
                    <a:pt x="10662" y="1073"/>
                  </a:lnTo>
                  <a:cubicBezTo>
                    <a:pt x="10625" y="1011"/>
                    <a:pt x="10557" y="974"/>
                    <a:pt x="10486" y="974"/>
                  </a:cubicBezTo>
                  <a:lnTo>
                    <a:pt x="9217" y="974"/>
                  </a:lnTo>
                  <a:cubicBezTo>
                    <a:pt x="9106" y="977"/>
                    <a:pt x="9019" y="1067"/>
                    <a:pt x="9019" y="1178"/>
                  </a:cubicBezTo>
                  <a:cubicBezTo>
                    <a:pt x="9019" y="1289"/>
                    <a:pt x="9106" y="1379"/>
                    <a:pt x="9217" y="1382"/>
                  </a:cubicBezTo>
                  <a:lnTo>
                    <a:pt x="10371" y="1382"/>
                  </a:lnTo>
                  <a:lnTo>
                    <a:pt x="11058" y="2527"/>
                  </a:lnTo>
                  <a:lnTo>
                    <a:pt x="10371" y="3672"/>
                  </a:lnTo>
                  <a:lnTo>
                    <a:pt x="4014" y="3672"/>
                  </a:lnTo>
                  <a:lnTo>
                    <a:pt x="5014" y="2672"/>
                  </a:lnTo>
                  <a:cubicBezTo>
                    <a:pt x="5094" y="2592"/>
                    <a:pt x="5094" y="2462"/>
                    <a:pt x="5014" y="2382"/>
                  </a:cubicBezTo>
                  <a:lnTo>
                    <a:pt x="4014" y="1382"/>
                  </a:lnTo>
                  <a:lnTo>
                    <a:pt x="8263" y="1382"/>
                  </a:lnTo>
                  <a:cubicBezTo>
                    <a:pt x="8265" y="1382"/>
                    <a:pt x="8266" y="1382"/>
                    <a:pt x="8268" y="1382"/>
                  </a:cubicBezTo>
                  <a:cubicBezTo>
                    <a:pt x="8381" y="1382"/>
                    <a:pt x="8474" y="1290"/>
                    <a:pt x="8474" y="1177"/>
                  </a:cubicBezTo>
                  <a:cubicBezTo>
                    <a:pt x="8474" y="1064"/>
                    <a:pt x="8382" y="973"/>
                    <a:pt x="8271" y="973"/>
                  </a:cubicBezTo>
                  <a:cubicBezTo>
                    <a:pt x="8268" y="973"/>
                    <a:pt x="8266" y="973"/>
                    <a:pt x="8263" y="973"/>
                  </a:cubicBezTo>
                  <a:lnTo>
                    <a:pt x="3605" y="973"/>
                  </a:lnTo>
                  <a:lnTo>
                    <a:pt x="2692" y="60"/>
                  </a:lnTo>
                  <a:cubicBezTo>
                    <a:pt x="2652" y="20"/>
                    <a:pt x="2599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142575" y="2839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cubicBezTo>
                    <a:pt x="1" y="318"/>
                    <a:pt x="92" y="410"/>
                    <a:pt x="204" y="410"/>
                  </a:cubicBezTo>
                  <a:lnTo>
                    <a:pt x="3552" y="410"/>
                  </a:lnTo>
                  <a:cubicBezTo>
                    <a:pt x="3664" y="410"/>
                    <a:pt x="3756" y="318"/>
                    <a:pt x="3757" y="205"/>
                  </a:cubicBezTo>
                  <a:cubicBezTo>
                    <a:pt x="3757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142400" y="2861100"/>
              <a:ext cx="67275" cy="10275"/>
            </a:xfrm>
            <a:custGeom>
              <a:rect b="b" l="l" r="r" t="t"/>
              <a:pathLst>
                <a:path extrusionOk="0" h="411" w="2691">
                  <a:moveTo>
                    <a:pt x="204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3" y="410"/>
                    <a:pt x="206" y="410"/>
                  </a:cubicBezTo>
                  <a:cubicBezTo>
                    <a:pt x="208" y="410"/>
                    <a:pt x="210" y="410"/>
                    <a:pt x="211" y="410"/>
                  </a:cubicBezTo>
                  <a:lnTo>
                    <a:pt x="2479" y="410"/>
                  </a:lnTo>
                  <a:cubicBezTo>
                    <a:pt x="2481" y="410"/>
                    <a:pt x="2483" y="410"/>
                    <a:pt x="2484" y="410"/>
                  </a:cubicBezTo>
                  <a:cubicBezTo>
                    <a:pt x="2597" y="410"/>
                    <a:pt x="2690" y="318"/>
                    <a:pt x="2690" y="205"/>
                  </a:cubicBezTo>
                  <a:cubicBezTo>
                    <a:pt x="2690" y="92"/>
                    <a:pt x="2599" y="1"/>
                    <a:pt x="2487" y="1"/>
                  </a:cubicBezTo>
                  <a:cubicBezTo>
                    <a:pt x="2484" y="1"/>
                    <a:pt x="2482" y="1"/>
                    <a:pt x="247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056600" y="2684225"/>
              <a:ext cx="287775" cy="126375"/>
            </a:xfrm>
            <a:custGeom>
              <a:rect b="b" l="l" r="r" t="t"/>
              <a:pathLst>
                <a:path extrusionOk="0" h="5055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1"/>
                  </a:moveTo>
                  <a:cubicBezTo>
                    <a:pt x="8911" y="1"/>
                    <a:pt x="8858" y="21"/>
                    <a:pt x="8819" y="62"/>
                  </a:cubicBezTo>
                  <a:lnTo>
                    <a:pt x="7907" y="973"/>
                  </a:lnTo>
                  <a:lnTo>
                    <a:pt x="6600" y="973"/>
                  </a:lnTo>
                  <a:cubicBezTo>
                    <a:pt x="6487" y="973"/>
                    <a:pt x="6396" y="1065"/>
                    <a:pt x="6396" y="1177"/>
                  </a:cubicBezTo>
                  <a:cubicBezTo>
                    <a:pt x="6396" y="1291"/>
                    <a:pt x="6487" y="1382"/>
                    <a:pt x="6600" y="1382"/>
                  </a:cubicBezTo>
                  <a:lnTo>
                    <a:pt x="7498" y="1382"/>
                  </a:lnTo>
                  <a:lnTo>
                    <a:pt x="6496" y="2384"/>
                  </a:lnTo>
                  <a:cubicBezTo>
                    <a:pt x="6416" y="2464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7"/>
                  </a:lnTo>
                  <a:lnTo>
                    <a:pt x="1139" y="1382"/>
                  </a:lnTo>
                  <a:lnTo>
                    <a:pt x="5645" y="1382"/>
                  </a:lnTo>
                  <a:cubicBezTo>
                    <a:pt x="5759" y="1382"/>
                    <a:pt x="5851" y="1291"/>
                    <a:pt x="5851" y="1178"/>
                  </a:cubicBezTo>
                  <a:cubicBezTo>
                    <a:pt x="5851" y="1065"/>
                    <a:pt x="5759" y="973"/>
                    <a:pt x="5645" y="973"/>
                  </a:cubicBezTo>
                  <a:lnTo>
                    <a:pt x="1024" y="973"/>
                  </a:lnTo>
                  <a:cubicBezTo>
                    <a:pt x="952" y="973"/>
                    <a:pt x="885" y="1012"/>
                    <a:pt x="848" y="1074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5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4"/>
                  </a:lnTo>
                  <a:cubicBezTo>
                    <a:pt x="8858" y="5034"/>
                    <a:pt x="8911" y="5054"/>
                    <a:pt x="8963" y="5054"/>
                  </a:cubicBezTo>
                  <a:cubicBezTo>
                    <a:pt x="9016" y="5054"/>
                    <a:pt x="9068" y="5034"/>
                    <a:pt x="9108" y="4994"/>
                  </a:cubicBezTo>
                  <a:lnTo>
                    <a:pt x="11431" y="2672"/>
                  </a:lnTo>
                  <a:cubicBezTo>
                    <a:pt x="11510" y="2592"/>
                    <a:pt x="11510" y="2464"/>
                    <a:pt x="11431" y="2384"/>
                  </a:cubicBezTo>
                  <a:lnTo>
                    <a:pt x="9108" y="62"/>
                  </a:lnTo>
                  <a:cubicBezTo>
                    <a:pt x="9068" y="21"/>
                    <a:pt x="9016" y="1"/>
                    <a:pt x="8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101925" y="2731500"/>
              <a:ext cx="93925" cy="10225"/>
            </a:xfrm>
            <a:custGeom>
              <a:rect b="b" l="l" r="r" t="t"/>
              <a:pathLst>
                <a:path extrusionOk="0" h="409" w="3757">
                  <a:moveTo>
                    <a:pt x="203" y="1"/>
                  </a:moveTo>
                  <a:cubicBezTo>
                    <a:pt x="90" y="1"/>
                    <a:pt x="0" y="92"/>
                    <a:pt x="0" y="205"/>
                  </a:cubicBezTo>
                  <a:cubicBezTo>
                    <a:pt x="0" y="318"/>
                    <a:pt x="90" y="409"/>
                    <a:pt x="203" y="409"/>
                  </a:cubicBezTo>
                  <a:cubicBezTo>
                    <a:pt x="206" y="409"/>
                    <a:pt x="209" y="409"/>
                    <a:pt x="211" y="409"/>
                  </a:cubicBezTo>
                  <a:lnTo>
                    <a:pt x="3559" y="409"/>
                  </a:lnTo>
                  <a:cubicBezTo>
                    <a:pt x="3670" y="406"/>
                    <a:pt x="3757" y="316"/>
                    <a:pt x="3757" y="205"/>
                  </a:cubicBezTo>
                  <a:cubicBezTo>
                    <a:pt x="3757" y="94"/>
                    <a:pt x="3670" y="4"/>
                    <a:pt x="3559" y="1"/>
                  </a:cubicBezTo>
                  <a:lnTo>
                    <a:pt x="211" y="1"/>
                  </a:lnTo>
                  <a:cubicBezTo>
                    <a:pt x="209" y="1"/>
                    <a:pt x="20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128900" y="2753075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19"/>
                    <a:pt x="91" y="410"/>
                    <a:pt x="204" y="410"/>
                  </a:cubicBezTo>
                  <a:cubicBezTo>
                    <a:pt x="207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5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056600" y="2900250"/>
              <a:ext cx="287775" cy="126400"/>
            </a:xfrm>
            <a:custGeom>
              <a:rect b="b" l="l" r="r" t="t"/>
              <a:pathLst>
                <a:path extrusionOk="0" h="5056" w="11511">
                  <a:moveTo>
                    <a:pt x="8963" y="494"/>
                  </a:moveTo>
                  <a:lnTo>
                    <a:pt x="10996" y="2527"/>
                  </a:lnTo>
                  <a:lnTo>
                    <a:pt x="8963" y="4560"/>
                  </a:lnTo>
                  <a:lnTo>
                    <a:pt x="6931" y="2527"/>
                  </a:lnTo>
                  <a:lnTo>
                    <a:pt x="8963" y="494"/>
                  </a:lnTo>
                  <a:close/>
                  <a:moveTo>
                    <a:pt x="8963" y="0"/>
                  </a:moveTo>
                  <a:cubicBezTo>
                    <a:pt x="8911" y="0"/>
                    <a:pt x="8858" y="20"/>
                    <a:pt x="8819" y="60"/>
                  </a:cubicBezTo>
                  <a:lnTo>
                    <a:pt x="7907" y="973"/>
                  </a:lnTo>
                  <a:lnTo>
                    <a:pt x="6722" y="973"/>
                  </a:lnTo>
                  <a:cubicBezTo>
                    <a:pt x="6611" y="976"/>
                    <a:pt x="6524" y="1066"/>
                    <a:pt x="6524" y="1177"/>
                  </a:cubicBezTo>
                  <a:cubicBezTo>
                    <a:pt x="6524" y="1288"/>
                    <a:pt x="6611" y="1379"/>
                    <a:pt x="6722" y="1382"/>
                  </a:cubicBezTo>
                  <a:lnTo>
                    <a:pt x="7498" y="1382"/>
                  </a:lnTo>
                  <a:lnTo>
                    <a:pt x="6496" y="2382"/>
                  </a:lnTo>
                  <a:cubicBezTo>
                    <a:pt x="6416" y="2462"/>
                    <a:pt x="6416" y="2592"/>
                    <a:pt x="6496" y="2672"/>
                  </a:cubicBezTo>
                  <a:lnTo>
                    <a:pt x="7498" y="3674"/>
                  </a:lnTo>
                  <a:lnTo>
                    <a:pt x="1139" y="3674"/>
                  </a:lnTo>
                  <a:lnTo>
                    <a:pt x="452" y="2529"/>
                  </a:lnTo>
                  <a:lnTo>
                    <a:pt x="1139" y="1382"/>
                  </a:lnTo>
                  <a:lnTo>
                    <a:pt x="5768" y="1382"/>
                  </a:lnTo>
                  <a:cubicBezTo>
                    <a:pt x="5770" y="1382"/>
                    <a:pt x="5771" y="1382"/>
                    <a:pt x="5773" y="1382"/>
                  </a:cubicBezTo>
                  <a:cubicBezTo>
                    <a:pt x="5886" y="1382"/>
                    <a:pt x="5979" y="1292"/>
                    <a:pt x="5979" y="1178"/>
                  </a:cubicBezTo>
                  <a:cubicBezTo>
                    <a:pt x="5979" y="1065"/>
                    <a:pt x="5886" y="973"/>
                    <a:pt x="5773" y="973"/>
                  </a:cubicBezTo>
                  <a:cubicBezTo>
                    <a:pt x="5771" y="973"/>
                    <a:pt x="5770" y="973"/>
                    <a:pt x="5768" y="973"/>
                  </a:cubicBezTo>
                  <a:lnTo>
                    <a:pt x="1024" y="973"/>
                  </a:lnTo>
                  <a:cubicBezTo>
                    <a:pt x="952" y="973"/>
                    <a:pt x="885" y="1011"/>
                    <a:pt x="848" y="1072"/>
                  </a:cubicBezTo>
                  <a:lnTo>
                    <a:pt x="39" y="2422"/>
                  </a:lnTo>
                  <a:cubicBezTo>
                    <a:pt x="0" y="2487"/>
                    <a:pt x="0" y="2569"/>
                    <a:pt x="39" y="2634"/>
                  </a:cubicBezTo>
                  <a:lnTo>
                    <a:pt x="848" y="3984"/>
                  </a:lnTo>
                  <a:cubicBezTo>
                    <a:pt x="885" y="4046"/>
                    <a:pt x="952" y="4083"/>
                    <a:pt x="1024" y="4083"/>
                  </a:cubicBezTo>
                  <a:lnTo>
                    <a:pt x="7907" y="4083"/>
                  </a:lnTo>
                  <a:lnTo>
                    <a:pt x="8819" y="4996"/>
                  </a:lnTo>
                  <a:cubicBezTo>
                    <a:pt x="8858" y="5036"/>
                    <a:pt x="8911" y="5056"/>
                    <a:pt x="8963" y="5056"/>
                  </a:cubicBezTo>
                  <a:cubicBezTo>
                    <a:pt x="9016" y="5056"/>
                    <a:pt x="9068" y="5036"/>
                    <a:pt x="9108" y="4996"/>
                  </a:cubicBezTo>
                  <a:lnTo>
                    <a:pt x="11431" y="2672"/>
                  </a:lnTo>
                  <a:cubicBezTo>
                    <a:pt x="11510" y="2592"/>
                    <a:pt x="11510" y="2462"/>
                    <a:pt x="11431" y="2382"/>
                  </a:cubicBezTo>
                  <a:lnTo>
                    <a:pt x="9108" y="60"/>
                  </a:lnTo>
                  <a:cubicBezTo>
                    <a:pt x="9068" y="20"/>
                    <a:pt x="9016" y="0"/>
                    <a:pt x="8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102050" y="2947500"/>
              <a:ext cx="93950" cy="10250"/>
            </a:xfrm>
            <a:custGeom>
              <a:rect b="b" l="l" r="r" t="t"/>
              <a:pathLst>
                <a:path extrusionOk="0" h="410" w="3758">
                  <a:moveTo>
                    <a:pt x="206" y="1"/>
                  </a:moveTo>
                  <a:cubicBezTo>
                    <a:pt x="93" y="1"/>
                    <a:pt x="1" y="92"/>
                    <a:pt x="1" y="206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3554" y="410"/>
                  </a:lnTo>
                  <a:cubicBezTo>
                    <a:pt x="3666" y="410"/>
                    <a:pt x="3758" y="318"/>
                    <a:pt x="3758" y="206"/>
                  </a:cubicBezTo>
                  <a:cubicBezTo>
                    <a:pt x="3758" y="92"/>
                    <a:pt x="366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128900" y="2969100"/>
              <a:ext cx="66950" cy="10275"/>
            </a:xfrm>
            <a:custGeom>
              <a:rect b="b" l="l" r="r" t="t"/>
              <a:pathLst>
                <a:path extrusionOk="0" h="411" w="2678">
                  <a:moveTo>
                    <a:pt x="207" y="1"/>
                  </a:moveTo>
                  <a:cubicBezTo>
                    <a:pt x="93" y="1"/>
                    <a:pt x="1" y="93"/>
                    <a:pt x="1" y="206"/>
                  </a:cubicBezTo>
                  <a:cubicBezTo>
                    <a:pt x="1" y="320"/>
                    <a:pt x="93" y="410"/>
                    <a:pt x="207" y="410"/>
                  </a:cubicBezTo>
                  <a:cubicBezTo>
                    <a:pt x="209" y="410"/>
                    <a:pt x="210" y="410"/>
                    <a:pt x="212" y="410"/>
                  </a:cubicBezTo>
                  <a:lnTo>
                    <a:pt x="2480" y="410"/>
                  </a:lnTo>
                  <a:cubicBezTo>
                    <a:pt x="2591" y="407"/>
                    <a:pt x="2678" y="317"/>
                    <a:pt x="2678" y="206"/>
                  </a:cubicBezTo>
                  <a:cubicBezTo>
                    <a:pt x="2678" y="95"/>
                    <a:pt x="2591" y="4"/>
                    <a:pt x="2480" y="1"/>
                  </a:cubicBezTo>
                  <a:lnTo>
                    <a:pt x="212" y="1"/>
                  </a:lnTo>
                  <a:cubicBezTo>
                    <a:pt x="210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077207" y="1204025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Symbolen zijn voor vele ouderen niet vanzelfsprekend en dus niet automatisch te begrijpen</a:t>
            </a:r>
            <a:endParaRPr b="0" i="0" sz="1400" u="none" cap="none" strike="noStrike">
              <a:solidFill>
                <a:srgbClr val="04339B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962445" y="2023049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‘Aa’ niet herkend als symbool voor lettergrootte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962445" y="2603281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Zoeksymbool (vergrootglas) foutief begrepen als vergroting lettertype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962445" y="3183082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Symbool voor instellingen en bladwijzer niet herkend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962445" y="3763314"/>
            <a:ext cx="6461554" cy="432407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Niet begrijpen dat ‘% gelezen’ de vooruitgang in het boek toont</a:t>
            </a:r>
            <a:endParaRPr b="0" i="0" sz="1400" u="none" cap="none" strike="noStrike">
              <a:solidFill>
                <a:srgbClr val="7F7F7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85" y="1931915"/>
            <a:ext cx="490543" cy="5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060" y="3131897"/>
            <a:ext cx="460193" cy="49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6021" y="2595240"/>
            <a:ext cx="346270" cy="43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8441" y="3741959"/>
            <a:ext cx="3238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>
            <p:ph type="title"/>
          </p:nvPr>
        </p:nvSpPr>
        <p:spPr>
          <a:xfrm>
            <a:off x="720000" y="445025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nl-NL" sz="2000">
                <a:solidFill>
                  <a:srgbClr val="003399"/>
                </a:solidFill>
              </a:rPr>
              <a:t>Struikelblokken omtrent symbolen</a:t>
            </a:r>
            <a:endParaRPr i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5250906" y="1919544"/>
            <a:ext cx="891900" cy="891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87155"/>
            <a:ext cx="890862" cy="3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1077207" y="1204025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 hebben moeite om zinvolle zoektermen te gebruiken en zoekcategorieën te begrijpen (auteur, titel, genre…)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1077206" y="1963025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Ouderen kunnen moeilijk onderscheiden tussen soorten zoekbalken (zoeken in de app vs. zoeken in het boek) met verschillende functionaliteiten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1077203" y="3692940"/>
            <a:ext cx="7346793" cy="615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4339B"/>
                </a:solidFill>
                <a:latin typeface="Mulish"/>
                <a:ea typeface="Mulish"/>
                <a:cs typeface="Mulish"/>
                <a:sym typeface="Mulish"/>
              </a:rPr>
              <a:t>Moeite met de filtermogelijkheden, hoe deze zinvol te gebruiken en onthouden welke filters aan/uit staan 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1933903" y="2722025"/>
            <a:ext cx="6490094" cy="835222"/>
          </a:xfrm>
          <a:prstGeom prst="rect">
            <a:avLst/>
          </a:prstGeom>
          <a:noFill/>
          <a:ln cap="flat" cmpd="sng" w="19050">
            <a:solidFill>
              <a:srgbClr val="043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7F7F7F"/>
                </a:solidFill>
                <a:latin typeface="Mulish"/>
                <a:ea typeface="Mulish"/>
                <a:cs typeface="Mulish"/>
                <a:sym typeface="Mulish"/>
              </a:rPr>
              <a:t>Zoekfunctie in boek foutief gebruiken zoals google (bijv. ‘laatste hoofdstuk’ of een paginanummer opzoeken) hoewel je het enkel kan gebruiken om specifieke woorden of zinnen op te zoeken</a:t>
            </a:r>
            <a:endParaRPr/>
          </a:p>
        </p:txBody>
      </p:sp>
      <p:pic>
        <p:nvPicPr>
          <p:cNvPr descr="Vergrootglas silhouet"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983" y="301625"/>
            <a:ext cx="727757" cy="72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1163753" y="435366"/>
            <a:ext cx="7717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 SemiBold"/>
              <a:buNone/>
            </a:pPr>
            <a:r>
              <a:rPr b="1" i="0" lang="nl-NL" sz="2000" u="none" cap="none" strike="noStrike">
                <a:solidFill>
                  <a:srgbClr val="00339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Struikelblokken tijdens het zoeken</a:t>
            </a:r>
            <a:endParaRPr b="0" i="1" sz="2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Storytelling for Business by Slidesgo">
  <a:themeElements>
    <a:clrScheme name="Simple Light">
      <a:dk1>
        <a:srgbClr val="FFFFFF"/>
      </a:dk1>
      <a:lt1>
        <a:srgbClr val="678ACB"/>
      </a:lt1>
      <a:dk2>
        <a:srgbClr val="809BCE"/>
      </a:dk2>
      <a:lt2>
        <a:srgbClr val="A8BCE0"/>
      </a:lt2>
      <a:accent1>
        <a:srgbClr val="95B8D1"/>
      </a:accent1>
      <a:accent2>
        <a:srgbClr val="B9DED1"/>
      </a:accent2>
      <a:accent3>
        <a:srgbClr val="D5EADF"/>
      </a:accent3>
      <a:accent4>
        <a:srgbClr val="F5F0BB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Werner Schirmer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0x01010074ED6C3F9ADFAC44BD19A69EF1D825F0</vt:lpwstr>
  </property>
</Properties>
</file>