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80" r:id="rId12"/>
    <p:sldId id="265" r:id="rId13"/>
    <p:sldId id="266" r:id="rId14"/>
    <p:sldId id="267" r:id="rId15"/>
    <p:sldId id="269" r:id="rId16"/>
    <p:sldId id="268" r:id="rId17"/>
    <p:sldId id="270" r:id="rId18"/>
    <p:sldId id="271" r:id="rId19"/>
    <p:sldId id="272" r:id="rId20"/>
    <p:sldId id="273" r:id="rId21"/>
    <p:sldId id="274" r:id="rId22"/>
    <p:sldId id="275" r:id="rId23"/>
    <p:sldId id="276" r:id="rId24"/>
    <p:sldId id="278" r:id="rId25"/>
    <p:sldId id="277" r:id="rId26"/>
    <p:sldId id="279" r:id="rId27"/>
  </p:sldIdLst>
  <p:sldSz cx="9144000" cy="5143500" type="screen16x9"/>
  <p:notesSz cx="6858000" cy="9144000"/>
  <p:embeddedFontLst>
    <p:embeddedFont>
      <p:font typeface="Comfortaa" panose="020B0604020202020204" charset="0"/>
      <p:regular r:id="rId29"/>
      <p:bold r:id="rId30"/>
    </p:embeddedFont>
    <p:embeddedFont>
      <p:font typeface="Oswald" panose="00000500000000000000" pitchFamily="2" charset="0"/>
      <p:regular r:id="rId31"/>
      <p:bold r:id="rId32"/>
    </p:embeddedFont>
    <p:embeddedFont>
      <p:font typeface="Oswald Light" panose="00000400000000000000" pitchFamily="2"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iXTdyQeoYW/g2n9HO9A3iuYGoT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BD0FE2-B9ED-449A-9A1F-C19035884002}">
  <a:tblStyle styleId="{7CBD0FE2-B9ED-449A-9A1F-C1903588400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ultuurconnect.wistia.com/medias/uurp21euz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ultuurconnect.wistia.com/medias/33sctj9e3z"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ultuurconnect.wistia.com/medias/ozapayg2i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ultuurconnect.wistia.com/medias/vg313ncgd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ultuurconnect.wistia.com/medias/uurp21euz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45081889-6B7E-62E3-F0EA-4BD86769B05C}"/>
            </a:ext>
          </a:extLst>
        </p:cNvPr>
        <p:cNvGrpSpPr/>
        <p:nvPr/>
      </p:nvGrpSpPr>
      <p:grpSpPr>
        <a:xfrm>
          <a:off x="0" y="0"/>
          <a:ext cx="0" cy="0"/>
          <a:chOff x="0" y="0"/>
          <a:chExt cx="0" cy="0"/>
        </a:xfrm>
      </p:grpSpPr>
      <p:sp>
        <p:nvSpPr>
          <p:cNvPr id="112" name="Google Shape;112;p33:notes">
            <a:extLst>
              <a:ext uri="{FF2B5EF4-FFF2-40B4-BE49-F238E27FC236}">
                <a16:creationId xmlns:a16="http://schemas.microsoft.com/office/drawing/2014/main" id="{B26458AF-223C-BD3E-E1B7-133413AF74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33:notes">
            <a:extLst>
              <a:ext uri="{FF2B5EF4-FFF2-40B4-BE49-F238E27FC236}">
                <a16:creationId xmlns:a16="http://schemas.microsoft.com/office/drawing/2014/main" id="{C2AE2785-5D15-5742-FD49-D0C0378F00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dirty="0"/>
              <a:t>Link: </a:t>
            </a:r>
            <a:r>
              <a:rPr lang="nl-BE" dirty="0"/>
              <a:t>https://cultuurconnect.wistia.com/medias/lj06y6ddjt</a:t>
            </a:r>
            <a:r>
              <a:rPr lang="nl" dirty="0"/>
              <a:t>. Via de deelknop kan je het filmpje downloaden en rechtstreeks in je powerpoint invoegen.</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nl" dirty="0"/>
              <a:t>Lange versie (4,30 min): https://cultuurconnect.wistia.com/medias/78njwd9pr2</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13170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a:t>vertellen:</a:t>
            </a:r>
            <a:endParaRPr/>
          </a:p>
          <a:p>
            <a:pPr marL="457200" lvl="0" indent="-298450" algn="l" rtl="0">
              <a:lnSpc>
                <a:spcPct val="100000"/>
              </a:lnSpc>
              <a:spcBef>
                <a:spcPts val="0"/>
              </a:spcBef>
              <a:spcAft>
                <a:spcPts val="0"/>
              </a:spcAft>
              <a:buSzPts val="1100"/>
              <a:buChar char="-"/>
            </a:pPr>
            <a:r>
              <a:rPr lang="nl"/>
              <a:t>je wandelt door het virtuele cultuurhuis (360° omgeving), zo maken leerlingen kennis met de verschillende ruimten : de voorgevel, de inkomhal, de zaal,... In de ruimtes ontdekken de leerlingen een aantal ‘weetjes’ bvb wat is een vestiaire</a:t>
            </a:r>
            <a:endParaRPr/>
          </a:p>
          <a:p>
            <a:pPr marL="457200" lvl="0" indent="-298450" algn="l" rtl="0">
              <a:lnSpc>
                <a:spcPct val="100000"/>
              </a:lnSpc>
              <a:spcBef>
                <a:spcPts val="0"/>
              </a:spcBef>
              <a:spcAft>
                <a:spcPts val="0"/>
              </a:spcAft>
              <a:buSzPts val="1100"/>
              <a:buChar char="-"/>
            </a:pPr>
            <a:r>
              <a:rPr lang="nl"/>
              <a:t>in de virtuele omgeving kan je spelopdrachten opstarten, die een verband houden met de voorstelling (het thema, over de inspiratie en verbeelding van de maker, …) en over de theatercodes (hoe gedraag je je als publiek: etiquette-spel). </a:t>
            </a:r>
            <a:endParaRPr/>
          </a:p>
          <a:p>
            <a:pPr marL="457200" lvl="0" indent="-298450" algn="l" rtl="0">
              <a:lnSpc>
                <a:spcPct val="100000"/>
              </a:lnSpc>
              <a:spcBef>
                <a:spcPts val="0"/>
              </a:spcBef>
              <a:spcAft>
                <a:spcPts val="0"/>
              </a:spcAft>
              <a:buSzPts val="1100"/>
              <a:buChar char="-"/>
            </a:pPr>
            <a:r>
              <a:rPr lang="nl"/>
              <a:t>de spelopdrachten spelen zich niet allemaal af aan het digibord. Er zijn diverse werkvormen en creatieve opdrachten: klassikaal, groepswerk, tekenen, uitbeelden, enz...</a:t>
            </a:r>
            <a:endParaRPr/>
          </a:p>
          <a:p>
            <a:pPr marL="457200" lvl="0" indent="-298450" algn="l" rtl="0">
              <a:lnSpc>
                <a:spcPct val="100000"/>
              </a:lnSpc>
              <a:spcBef>
                <a:spcPts val="0"/>
              </a:spcBef>
              <a:spcAft>
                <a:spcPts val="0"/>
              </a:spcAft>
              <a:buSzPts val="1100"/>
              <a:buChar char="-"/>
            </a:pPr>
            <a:r>
              <a:rPr lang="nl"/>
              <a:t>Je kan klassikaal spelen (digibord of projectie) en/of in groepjes via laptop/tablet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a7c5640f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da7c5640f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1 spelplatform</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dirty="0"/>
              <a:t>Geef een demonstratie van het spel via de website. Kies jouw cultuurhuis of een ander willekeurig huis en kies een willekeurige voorstelling en school. </a:t>
            </a:r>
            <a:endParaRPr dirty="0"/>
          </a:p>
          <a:p>
            <a:pPr marL="0" lvl="0" indent="0" algn="l" rtl="0">
              <a:lnSpc>
                <a:spcPct val="100000"/>
              </a:lnSpc>
              <a:spcBef>
                <a:spcPts val="0"/>
              </a:spcBef>
              <a:spcAft>
                <a:spcPts val="0"/>
              </a:spcAft>
              <a:buSzPts val="1100"/>
              <a:buNone/>
            </a:pPr>
            <a:r>
              <a:rPr lang="nl" dirty="0"/>
              <a:t>Of toon de demo-video: </a:t>
            </a:r>
            <a:r>
              <a:rPr lang="nl" u="sng" dirty="0">
                <a:solidFill>
                  <a:schemeClr val="hlink"/>
                </a:solidFill>
                <a:hlinkClick r:id="rId3"/>
              </a:rPr>
              <a:t>https://cultuurconnect.wistia.com/medias/uurp21euzx</a:t>
            </a:r>
            <a:r>
              <a:rPr lang="nl" u="sng" dirty="0">
                <a:solidFill>
                  <a:schemeClr val="hlink"/>
                </a:solidFill>
              </a:rPr>
              <a:t> (lager) en </a:t>
            </a:r>
            <a:r>
              <a:rPr lang="nl-BE" dirty="0"/>
              <a:t>https://cultuurconnect.wistia.com/medias/lj06y6ddjt (kleuterversie)</a:t>
            </a:r>
            <a:endParaRPr dirty="0"/>
          </a:p>
          <a:p>
            <a:pPr marL="0" lvl="0" indent="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nl" dirty="0"/>
              <a:t>kies een voorstelling die in jouw cultuurhuis progrogrammeerd staat (indien al ingevoerd)</a:t>
            </a:r>
            <a:endParaRPr dirty="0"/>
          </a:p>
          <a:p>
            <a:pPr marL="457200" lvl="0" indent="-298450" algn="l" rtl="0">
              <a:lnSpc>
                <a:spcPct val="100000"/>
              </a:lnSpc>
              <a:spcBef>
                <a:spcPts val="0"/>
              </a:spcBef>
              <a:spcAft>
                <a:spcPts val="0"/>
              </a:spcAft>
              <a:buSzPts val="1100"/>
              <a:buChar char="-"/>
            </a:pPr>
            <a:r>
              <a:rPr lang="nl" dirty="0"/>
              <a:t>kies jouw eigen CC</a:t>
            </a:r>
            <a:endParaRPr dirty="0"/>
          </a:p>
          <a:p>
            <a:pPr marL="457200" lvl="0" indent="-298450" algn="l" rtl="0">
              <a:lnSpc>
                <a:spcPct val="100000"/>
              </a:lnSpc>
              <a:spcBef>
                <a:spcPts val="0"/>
              </a:spcBef>
              <a:spcAft>
                <a:spcPts val="0"/>
              </a:spcAft>
              <a:buSzPts val="1100"/>
              <a:buChar char="-"/>
            </a:pPr>
            <a:r>
              <a:rPr lang="nl" dirty="0"/>
              <a:t>Kies een voorstelling of ‘Test spel’</a:t>
            </a:r>
            <a:endParaRPr dirty="0"/>
          </a:p>
          <a:p>
            <a:pPr marL="457200" lvl="0" indent="-298450" algn="l" rtl="0">
              <a:lnSpc>
                <a:spcPct val="100000"/>
              </a:lnSpc>
              <a:spcBef>
                <a:spcPts val="0"/>
              </a:spcBef>
              <a:spcAft>
                <a:spcPts val="0"/>
              </a:spcAft>
              <a:buSzPts val="1100"/>
              <a:buChar char="-"/>
            </a:pPr>
            <a:r>
              <a:rPr lang="nl" dirty="0"/>
              <a:t>Kies een school of ‘Test school’</a:t>
            </a:r>
            <a:endParaRPr dirty="0"/>
          </a:p>
          <a:p>
            <a:pPr marL="457200" lvl="0" indent="-298450" algn="l" rtl="0">
              <a:lnSpc>
                <a:spcPct val="100000"/>
              </a:lnSpc>
              <a:spcBef>
                <a:spcPts val="0"/>
              </a:spcBef>
              <a:spcAft>
                <a:spcPts val="0"/>
              </a:spcAft>
              <a:buSzPts val="1100"/>
              <a:buChar char="-"/>
            </a:pPr>
            <a:r>
              <a:rPr lang="nl" dirty="0"/>
              <a:t>Kies een leerjaar</a:t>
            </a:r>
            <a:endParaRPr dirty="0"/>
          </a:p>
          <a:p>
            <a:pPr marL="457200" lvl="0" indent="-298450" algn="l" rtl="0">
              <a:lnSpc>
                <a:spcPct val="100000"/>
              </a:lnSpc>
              <a:spcBef>
                <a:spcPts val="0"/>
              </a:spcBef>
              <a:spcAft>
                <a:spcPts val="0"/>
              </a:spcAft>
              <a:buSzPts val="1100"/>
              <a:buChar char="-"/>
            </a:pPr>
            <a:r>
              <a:rPr lang="nl" dirty="0"/>
              <a:t>Klik alle spelopdrachten aan</a:t>
            </a:r>
            <a:endParaRPr dirty="0"/>
          </a:p>
          <a:p>
            <a:pPr marL="457200" lvl="0" indent="-298450" algn="l" rtl="0">
              <a:lnSpc>
                <a:spcPct val="100000"/>
              </a:lnSpc>
              <a:spcBef>
                <a:spcPts val="0"/>
              </a:spcBef>
              <a:spcAft>
                <a:spcPts val="0"/>
              </a:spcAft>
              <a:buSzPts val="1100"/>
              <a:buChar char="-"/>
            </a:pPr>
            <a:r>
              <a:rPr lang="nl" dirty="0"/>
              <a:t>Start spel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da7c5640f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da7c5640f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a:t>Zowel in het lager onderwijs als in het bijzonder onderwijs kan er gespeeld worden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50000"/>
              </a:lnSpc>
              <a:spcBef>
                <a:spcPts val="0"/>
              </a:spcBef>
              <a:spcAft>
                <a:spcPts val="0"/>
              </a:spcAft>
              <a:buClr>
                <a:schemeClr val="dk1"/>
              </a:buClr>
              <a:buSzPts val="1800"/>
              <a:buNone/>
            </a:pPr>
            <a:r>
              <a:rPr lang="nl" sz="1800">
                <a:solidFill>
                  <a:schemeClr val="dk1"/>
                </a:solidFill>
              </a:rPr>
              <a:t>Jouw feedback is belangrijk voor ons! </a:t>
            </a:r>
            <a:endParaRPr/>
          </a:p>
          <a:p>
            <a:pPr marL="114300" lvl="0" indent="0" algn="l" rtl="0">
              <a:lnSpc>
                <a:spcPct val="150000"/>
              </a:lnSpc>
              <a:spcBef>
                <a:spcPts val="0"/>
              </a:spcBef>
              <a:spcAft>
                <a:spcPts val="0"/>
              </a:spcAft>
              <a:buClr>
                <a:schemeClr val="dk1"/>
              </a:buClr>
              <a:buSzPts val="1800"/>
              <a:buNone/>
            </a:pPr>
            <a:r>
              <a:rPr lang="nl" sz="1800">
                <a:solidFill>
                  <a:schemeClr val="dk1"/>
                </a:solidFill>
              </a:rPr>
              <a:t>https://docs.google.com/forms/d/e/1FAIpQLSe7R5m0Q-Ic0tSevPFicyS_JVcbAEPQwxI0r8jtwyusgLniaA/viewform</a:t>
            </a:r>
            <a:endParaRPr/>
          </a:p>
          <a:p>
            <a:pPr marL="114300" lvl="0" indent="0" algn="l" rtl="0">
              <a:lnSpc>
                <a:spcPct val="150000"/>
              </a:lnSpc>
              <a:spcBef>
                <a:spcPts val="0"/>
              </a:spcBef>
              <a:spcAft>
                <a:spcPts val="0"/>
              </a:spcAft>
              <a:buClr>
                <a:schemeClr val="dk1"/>
              </a:buClr>
              <a:buSzPts val="18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346e2f9b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1e346e2f9b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 </a:t>
            </a:r>
            <a:r>
              <a:rPr lang="nl" u="sng">
                <a:solidFill>
                  <a:schemeClr val="hlink"/>
                </a:solidFill>
                <a:hlinkClick r:id="rId3"/>
              </a:rPr>
              <a:t>https://cultuurconnect.wistia.com/medias/33sctj9e3z</a:t>
            </a:r>
            <a:r>
              <a:rPr lang="nl"/>
              <a:t>. Via de deelknop kan je het filmpje downloaden en rechtstreeks in je powerpoint invoegen.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 </a:t>
            </a:r>
            <a:r>
              <a:rPr lang="nl" u="sng">
                <a:solidFill>
                  <a:schemeClr val="hlink"/>
                </a:solidFill>
                <a:hlinkClick r:id="rId3"/>
              </a:rPr>
              <a:t>https://cultuurconnect.wistia.com/medias/ozapayg2ia</a:t>
            </a:r>
            <a:r>
              <a:rPr lang="nl"/>
              <a:t>. Via de deelknop kan je het filmpje downloaden en rechtstreeks in je powerpoint invoegen.</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nl"/>
              <a:t>Lange versie (4,30 min): https://cultuurconnect.wistia.com/medias/78njwd9pr2</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da7c5640f7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da7c5640f7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496094946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1496094946f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49609494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1496094946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 </a:t>
            </a:r>
            <a:r>
              <a:rPr lang="nl" u="sng">
                <a:solidFill>
                  <a:schemeClr val="hlink"/>
                </a:solidFill>
                <a:hlinkClick r:id="rId3"/>
              </a:rPr>
              <a:t>https://cultuurconnect.wistia.com/medias/vg313ncgdy</a:t>
            </a:r>
            <a:r>
              <a:rPr lang="nl"/>
              <a:t>. Via de deelknop kan je het filmpje downloaden en rechtstreeks in je powerpoint invoegen.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a:t>Link:</a:t>
            </a:r>
            <a:r>
              <a:rPr lang="nl" u="sng">
                <a:solidFill>
                  <a:schemeClr val="hlink"/>
                </a:solidFill>
                <a:hlinkClick r:id="rId3"/>
              </a:rPr>
              <a:t>https://cultuurconnect.wistia.com/medias/uurp21euzx</a:t>
            </a:r>
            <a:r>
              <a:rPr lang="nl"/>
              <a:t>. Via de deelknop kan je het filmpje downloaden en rechtstreeks in je powerpoint invoegen.</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nl"/>
              <a:t>Lange versie (4,30 min): https://cultuurconnect.wistia.com/medias/78njwd9pr2</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3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3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2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2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cultuurconnect.wistia.com/medias/lj06y6ddj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hyperlink" Target="https://www.voordeshow.b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hyperlink" Target="http://www.voordeshow.b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www.voordeshow.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voordeshow.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leerplatform.cultuurconnect.be/courses/ik-ben-leraar/" TargetMode="External"/><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www.voordeshow.be" TargetMode="External"/><Relationship Id="rId5" Type="http://schemas.openxmlformats.org/officeDocument/2006/relationships/hyperlink" Target="https://leerplatform.cultuurconnect.be/voor-de-show/"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gle/LPGGHNz9DDKqt7gd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docs.google.com/forms/d/e/1FAIpQLSe7R5m0Q-Ic0tSevPFicyS_JVcbAEPQwxI0r8jtwyusgLniaA/viewfor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ultuurconnect.wistia.com/medias/33sctj9e3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s://cultuurconnect.wistia.com/medias/ozapayg2ia"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www.voordeshow.b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ultuurconnect.wistia.com/medias/vg313ncgd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cultuurconnect.wistia.com/medias/uurp21euz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p:nvPr/>
        </p:nvSpPr>
        <p:spPr>
          <a:xfrm>
            <a:off x="172750" y="66175"/>
            <a:ext cx="6929700" cy="144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br>
              <a:rPr lang="nl" sz="3600" b="1" i="0" u="none" strike="noStrike" cap="none" dirty="0">
                <a:solidFill>
                  <a:srgbClr val="000000"/>
                </a:solidFill>
                <a:latin typeface="Arial"/>
                <a:ea typeface="Arial"/>
                <a:cs typeface="Arial"/>
                <a:sym typeface="Arial"/>
              </a:rPr>
            </a:br>
            <a:r>
              <a:rPr lang="nl" sz="3600" b="1" i="0" u="none" strike="noStrike" cap="none" dirty="0">
                <a:solidFill>
                  <a:srgbClr val="000000"/>
                </a:solidFill>
                <a:latin typeface="Arial"/>
                <a:ea typeface="Arial"/>
                <a:cs typeface="Arial"/>
                <a:sym typeface="Arial"/>
              </a:rPr>
              <a:t>Voor De Show</a:t>
            </a:r>
            <a:br>
              <a:rPr lang="nl" sz="1200" b="1" i="0" u="none" strike="noStrike" cap="none" dirty="0">
                <a:solidFill>
                  <a:srgbClr val="000000"/>
                </a:solidFill>
                <a:latin typeface="Arial"/>
                <a:ea typeface="Arial"/>
                <a:cs typeface="Arial"/>
                <a:sym typeface="Arial"/>
              </a:rPr>
            </a:br>
            <a:r>
              <a:rPr lang="nl" sz="1800" b="1" i="0" u="none" strike="noStrike" cap="none" dirty="0">
                <a:solidFill>
                  <a:srgbClr val="000000"/>
                </a:solidFill>
                <a:latin typeface="Arial"/>
                <a:ea typeface="Arial"/>
                <a:cs typeface="Arial"/>
                <a:sym typeface="Arial"/>
              </a:rPr>
              <a:t>een theaterspel voor kleuter, lager &amp; bijzonder onderwijs</a:t>
            </a:r>
            <a:br>
              <a:rPr lang="nl" sz="1800" b="1" i="0" u="none" strike="noStrike" cap="none" dirty="0">
                <a:solidFill>
                  <a:srgbClr val="000000"/>
                </a:solidFill>
                <a:latin typeface="Arial"/>
                <a:ea typeface="Arial"/>
                <a:cs typeface="Arial"/>
                <a:sym typeface="Arial"/>
              </a:rPr>
            </a:br>
            <a:r>
              <a:rPr lang="nl" sz="1800" b="1" i="0" u="none" strike="noStrike" cap="none" dirty="0">
                <a:solidFill>
                  <a:srgbClr val="000000"/>
                </a:solidFill>
                <a:latin typeface="Arial"/>
                <a:ea typeface="Arial"/>
                <a:cs typeface="Arial"/>
                <a:sym typeface="Arial"/>
              </a:rPr>
              <a:t>als educatieve omkadering bij schoolvoorstellingen</a:t>
            </a:r>
            <a:br>
              <a:rPr lang="nl" sz="3600" b="1" i="0" u="none" strike="noStrike" cap="none" dirty="0">
                <a:solidFill>
                  <a:srgbClr val="000000"/>
                </a:solidFill>
                <a:latin typeface="Arial"/>
                <a:ea typeface="Arial"/>
                <a:cs typeface="Arial"/>
                <a:sym typeface="Arial"/>
              </a:rPr>
            </a:br>
            <a:endParaRPr sz="3600" b="1" i="0" u="none" strike="noStrike" cap="none" dirty="0">
              <a:solidFill>
                <a:srgbClr val="000000"/>
              </a:solidFill>
              <a:latin typeface="Arial"/>
              <a:ea typeface="Arial"/>
              <a:cs typeface="Arial"/>
              <a:sym typeface="Arial"/>
            </a:endParaRPr>
          </a:p>
        </p:txBody>
      </p:sp>
      <p:sp>
        <p:nvSpPr>
          <p:cNvPr id="58" name="Google Shape;58;p1"/>
          <p:cNvSpPr txBox="1"/>
          <p:nvPr/>
        </p:nvSpPr>
        <p:spPr>
          <a:xfrm>
            <a:off x="7102450" y="1050875"/>
            <a:ext cx="1969200" cy="69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nl" sz="1100" b="0" i="0" u="none" strike="noStrike" cap="none">
                <a:solidFill>
                  <a:srgbClr val="000000"/>
                </a:solidFill>
                <a:highlight>
                  <a:srgbClr val="FFFF00"/>
                </a:highlight>
                <a:latin typeface="Arial"/>
                <a:ea typeface="Arial"/>
                <a:cs typeface="Arial"/>
                <a:sym typeface="Arial"/>
              </a:rPr>
              <a:t>Voeg het logo van</a:t>
            </a:r>
            <a:br>
              <a:rPr lang="nl" sz="1100" b="0" i="0" u="none" strike="noStrike" cap="none">
                <a:solidFill>
                  <a:srgbClr val="000000"/>
                </a:solidFill>
                <a:highlight>
                  <a:srgbClr val="FFFF00"/>
                </a:highlight>
                <a:latin typeface="Arial"/>
                <a:ea typeface="Arial"/>
                <a:cs typeface="Arial"/>
                <a:sym typeface="Arial"/>
              </a:rPr>
            </a:br>
            <a:r>
              <a:rPr lang="nl" sz="1100" b="0" i="0" u="none" strike="noStrike" cap="none">
                <a:solidFill>
                  <a:srgbClr val="000000"/>
                </a:solidFill>
                <a:highlight>
                  <a:srgbClr val="FFFF00"/>
                </a:highlight>
                <a:latin typeface="Arial"/>
                <a:ea typeface="Arial"/>
                <a:cs typeface="Arial"/>
                <a:sym typeface="Arial"/>
              </a:rPr>
              <a:t>jouw cultuurcentrum of gemeenschapscentrum toe</a:t>
            </a:r>
            <a:endParaRPr sz="1100" b="0" i="0" u="none" strike="noStrike" cap="none">
              <a:solidFill>
                <a:srgbClr val="000000"/>
              </a:solidFill>
              <a:highlight>
                <a:srgbClr val="FFFF00"/>
              </a:highlight>
              <a:latin typeface="Arial"/>
              <a:ea typeface="Arial"/>
              <a:cs typeface="Arial"/>
              <a:sym typeface="Arial"/>
            </a:endParaRPr>
          </a:p>
        </p:txBody>
      </p:sp>
      <p:pic>
        <p:nvPicPr>
          <p:cNvPr id="59" name="Google Shape;59;p1"/>
          <p:cNvPicPr preferRelativeResize="0"/>
          <p:nvPr/>
        </p:nvPicPr>
        <p:blipFill rotWithShape="1">
          <a:blip r:embed="rId3">
            <a:alphaModFix/>
          </a:blip>
          <a:srcRect l="4006"/>
          <a:stretch/>
        </p:blipFill>
        <p:spPr>
          <a:xfrm>
            <a:off x="0" y="1816395"/>
            <a:ext cx="4819908" cy="3347364"/>
          </a:xfrm>
          <a:prstGeom prst="rect">
            <a:avLst/>
          </a:prstGeom>
          <a:noFill/>
          <a:ln>
            <a:noFill/>
          </a:ln>
        </p:spPr>
      </p:pic>
      <p:pic>
        <p:nvPicPr>
          <p:cNvPr id="60" name="Google Shape;60;p1"/>
          <p:cNvPicPr preferRelativeResize="0"/>
          <p:nvPr/>
        </p:nvPicPr>
        <p:blipFill rotWithShape="1">
          <a:blip r:embed="rId4">
            <a:alphaModFix/>
          </a:blip>
          <a:srcRect r="4546"/>
          <a:stretch/>
        </p:blipFill>
        <p:spPr>
          <a:xfrm>
            <a:off x="4380614" y="1816395"/>
            <a:ext cx="4763386" cy="3327105"/>
          </a:xfrm>
          <a:prstGeom prst="rect">
            <a:avLst/>
          </a:prstGeom>
          <a:noFill/>
          <a:ln>
            <a:noFill/>
          </a:ln>
        </p:spPr>
      </p:pic>
      <p:pic>
        <p:nvPicPr>
          <p:cNvPr id="61" name="Google Shape;61;p1"/>
          <p:cNvPicPr preferRelativeResize="0"/>
          <p:nvPr/>
        </p:nvPicPr>
        <p:blipFill rotWithShape="1">
          <a:blip r:embed="rId5">
            <a:alphaModFix/>
          </a:blip>
          <a:srcRect/>
          <a:stretch/>
        </p:blipFill>
        <p:spPr>
          <a:xfrm>
            <a:off x="7471200" y="138650"/>
            <a:ext cx="1310900" cy="845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25C83DA3-2029-FEB6-3B4F-75832596C1CD}"/>
            </a:ext>
          </a:extLst>
        </p:cNvPr>
        <p:cNvGrpSpPr/>
        <p:nvPr/>
      </p:nvGrpSpPr>
      <p:grpSpPr>
        <a:xfrm>
          <a:off x="0" y="0"/>
          <a:ext cx="0" cy="0"/>
          <a:chOff x="0" y="0"/>
          <a:chExt cx="0" cy="0"/>
        </a:xfrm>
      </p:grpSpPr>
      <p:sp>
        <p:nvSpPr>
          <p:cNvPr id="115" name="Google Shape;115;p33">
            <a:extLst>
              <a:ext uri="{FF2B5EF4-FFF2-40B4-BE49-F238E27FC236}">
                <a16:creationId xmlns:a16="http://schemas.microsoft.com/office/drawing/2014/main" id="{50851CF1-74B1-1C03-33DA-D10717507E7A}"/>
              </a:ext>
            </a:extLst>
          </p:cNvPr>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dirty="0">
                <a:solidFill>
                  <a:srgbClr val="000000"/>
                </a:solidFill>
                <a:latin typeface="Arial"/>
                <a:ea typeface="Arial"/>
                <a:cs typeface="Arial"/>
                <a:sym typeface="Arial"/>
              </a:rPr>
              <a:t>Demo-video </a:t>
            </a:r>
            <a:r>
              <a:rPr lang="nl" sz="2400" b="1" dirty="0"/>
              <a:t>kleuter</a:t>
            </a:r>
            <a:r>
              <a:rPr lang="nl" sz="2400" b="1" i="0" u="none" strike="noStrike" cap="none" dirty="0">
                <a:solidFill>
                  <a:srgbClr val="000000"/>
                </a:solidFill>
                <a:latin typeface="Arial"/>
                <a:ea typeface="Arial"/>
                <a:cs typeface="Arial"/>
                <a:sym typeface="Arial"/>
              </a:rPr>
              <a:t>onderwijs (1</a:t>
            </a:r>
            <a:r>
              <a:rPr lang="nl" sz="2400" b="1" dirty="0"/>
              <a:t>,20</a:t>
            </a:r>
            <a:r>
              <a:rPr lang="nl" sz="2400" b="1" i="0" u="none" strike="noStrike" cap="none" dirty="0">
                <a:solidFill>
                  <a:srgbClr val="000000"/>
                </a:solidFill>
                <a:latin typeface="Arial"/>
                <a:ea typeface="Arial"/>
                <a:cs typeface="Arial"/>
                <a:sym typeface="Arial"/>
              </a:rPr>
              <a:t> min)</a:t>
            </a:r>
            <a:endParaRPr sz="2400" b="1" i="0" u="none" strike="noStrike" cap="none" dirty="0">
              <a:solidFill>
                <a:srgbClr val="000000"/>
              </a:solidFill>
              <a:latin typeface="Arial"/>
              <a:ea typeface="Arial"/>
              <a:cs typeface="Arial"/>
              <a:sym typeface="Arial"/>
            </a:endParaRPr>
          </a:p>
        </p:txBody>
      </p:sp>
      <p:cxnSp>
        <p:nvCxnSpPr>
          <p:cNvPr id="116" name="Google Shape;116;p33">
            <a:extLst>
              <a:ext uri="{FF2B5EF4-FFF2-40B4-BE49-F238E27FC236}">
                <a16:creationId xmlns:a16="http://schemas.microsoft.com/office/drawing/2014/main" id="{B91EC455-F088-2880-2BAA-39D88C24B2DC}"/>
              </a:ext>
            </a:extLst>
          </p:cNvPr>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3" name="Afbeelding 2">
            <a:hlinkClick r:id="rId3"/>
            <a:extLst>
              <a:ext uri="{FF2B5EF4-FFF2-40B4-BE49-F238E27FC236}">
                <a16:creationId xmlns:a16="http://schemas.microsoft.com/office/drawing/2014/main" id="{981F1EA6-133C-F6B4-4D5F-1CD19BC5A3D7}"/>
              </a:ext>
            </a:extLst>
          </p:cNvPr>
          <p:cNvPicPr>
            <a:picLocks noChangeAspect="1"/>
          </p:cNvPicPr>
          <p:nvPr/>
        </p:nvPicPr>
        <p:blipFill>
          <a:blip r:embed="rId4"/>
          <a:stretch>
            <a:fillRect/>
          </a:stretch>
        </p:blipFill>
        <p:spPr>
          <a:xfrm>
            <a:off x="499100" y="1093487"/>
            <a:ext cx="6852151" cy="3878989"/>
          </a:xfrm>
          <a:prstGeom prst="rect">
            <a:avLst/>
          </a:prstGeom>
        </p:spPr>
      </p:pic>
      <p:pic>
        <p:nvPicPr>
          <p:cNvPr id="1026" name="Picture 2">
            <a:extLst>
              <a:ext uri="{FF2B5EF4-FFF2-40B4-BE49-F238E27FC236}">
                <a16:creationId xmlns:a16="http://schemas.microsoft.com/office/drawing/2014/main" id="{D6DB83CA-AE16-7D67-9406-770E05141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1251" y="149326"/>
            <a:ext cx="1618512" cy="1195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97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cxnSp>
        <p:nvCxnSpPr>
          <p:cNvPr id="122" name="Google Shape;122;p7"/>
          <p:cNvCxnSpPr/>
          <p:nvPr/>
        </p:nvCxnSpPr>
        <p:spPr>
          <a:xfrm rot="10800000">
            <a:off x="807590" y="596135"/>
            <a:ext cx="2800200" cy="0"/>
          </a:xfrm>
          <a:prstGeom prst="straightConnector1">
            <a:avLst/>
          </a:prstGeom>
          <a:noFill/>
          <a:ln w="28575" cap="flat" cmpd="sng">
            <a:solidFill>
              <a:srgbClr val="7AAF3F"/>
            </a:solidFill>
            <a:prstDash val="solid"/>
            <a:round/>
            <a:headEnd type="none" w="sm" len="sm"/>
            <a:tailEnd type="none" w="sm" len="sm"/>
          </a:ln>
        </p:spPr>
      </p:cxnSp>
      <p:sp>
        <p:nvSpPr>
          <p:cNvPr id="123" name="Google Shape;123;p7"/>
          <p:cNvSpPr txBox="1">
            <a:spLocks noGrp="1"/>
          </p:cNvSpPr>
          <p:nvPr>
            <p:ph type="title" idx="4294967295"/>
          </p:nvPr>
        </p:nvSpPr>
        <p:spPr>
          <a:xfrm>
            <a:off x="727884" y="-299365"/>
            <a:ext cx="37479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dirty="0"/>
              <a:t>Basiskenmerken</a:t>
            </a:r>
            <a:endParaRPr sz="2400" b="1" dirty="0"/>
          </a:p>
        </p:txBody>
      </p:sp>
      <p:sp>
        <p:nvSpPr>
          <p:cNvPr id="124" name="Google Shape;124;p7"/>
          <p:cNvSpPr txBox="1">
            <a:spLocks noGrp="1"/>
          </p:cNvSpPr>
          <p:nvPr>
            <p:ph type="title" idx="4294967295"/>
          </p:nvPr>
        </p:nvSpPr>
        <p:spPr>
          <a:xfrm>
            <a:off x="614162" y="731630"/>
            <a:ext cx="5287675" cy="32187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Char char="●"/>
            </a:pPr>
            <a:r>
              <a:rPr lang="nl" sz="1700" dirty="0">
                <a:solidFill>
                  <a:srgbClr val="000000"/>
                </a:solidFill>
              </a:rPr>
              <a:t>Prikkelmoment </a:t>
            </a:r>
            <a:r>
              <a:rPr lang="nl" sz="1700" b="1" dirty="0">
                <a:solidFill>
                  <a:srgbClr val="000000"/>
                </a:solidFill>
              </a:rPr>
              <a:t>vóór je naar de voorstelling komt kijken</a:t>
            </a:r>
            <a:r>
              <a:rPr lang="nl" sz="1700" dirty="0">
                <a:solidFill>
                  <a:srgbClr val="000000"/>
                </a:solidFill>
              </a:rPr>
              <a:t> met je klas</a:t>
            </a:r>
            <a:endParaRPr sz="1700" dirty="0">
              <a:solidFill>
                <a:srgbClr val="000000"/>
              </a:solidFill>
            </a:endParaRPr>
          </a:p>
          <a:p>
            <a:pPr marL="457200" lvl="0" indent="0" algn="l" rtl="0">
              <a:lnSpc>
                <a:spcPct val="100000"/>
              </a:lnSpc>
              <a:spcBef>
                <a:spcPts val="0"/>
              </a:spcBef>
              <a:spcAft>
                <a:spcPts val="0"/>
              </a:spcAft>
              <a:buSzPts val="2800"/>
              <a:buNone/>
            </a:pPr>
            <a:endParaRPr sz="1700"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nl" sz="1700" dirty="0">
                <a:solidFill>
                  <a:srgbClr val="000000"/>
                </a:solidFill>
                <a:highlight>
                  <a:srgbClr val="FFFFFF"/>
                </a:highlight>
              </a:rPr>
              <a:t>In de klas start je het spel eenvoudig via het digibord of via de laptop en de projector. </a:t>
            </a:r>
            <a:r>
              <a:rPr lang="nl" sz="1700" dirty="0">
                <a:solidFill>
                  <a:srgbClr val="000000"/>
                </a:solidFill>
              </a:rPr>
              <a:t>Vanaf dan wijst Theo de weg. </a:t>
            </a:r>
            <a:br>
              <a:rPr lang="nl" sz="1700" dirty="0">
                <a:solidFill>
                  <a:srgbClr val="000000"/>
                </a:solidFill>
              </a:rPr>
            </a:br>
            <a:endParaRPr sz="1700"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nl" sz="1700" dirty="0">
                <a:solidFill>
                  <a:srgbClr val="000000"/>
                </a:solidFill>
              </a:rPr>
              <a:t>Leerlingen leren over theatercodes </a:t>
            </a:r>
            <a:r>
              <a:rPr lang="nl" sz="1700" i="1" dirty="0">
                <a:solidFill>
                  <a:srgbClr val="000000"/>
                </a:solidFill>
              </a:rPr>
              <a:t>(etiquette) </a:t>
            </a:r>
            <a:r>
              <a:rPr lang="nl" sz="1700" dirty="0">
                <a:solidFill>
                  <a:srgbClr val="000000"/>
                </a:solidFill>
              </a:rPr>
              <a:t>en doen creatieve spelopdrachten </a:t>
            </a:r>
            <a:r>
              <a:rPr lang="nl" sz="1700" i="1" dirty="0">
                <a:solidFill>
                  <a:srgbClr val="000000"/>
                </a:solidFill>
              </a:rPr>
              <a:t>(thema, verbeelding &amp; inspiratie)</a:t>
            </a:r>
            <a:r>
              <a:rPr lang="nl" sz="1700" dirty="0">
                <a:solidFill>
                  <a:srgbClr val="000000"/>
                </a:solidFill>
              </a:rPr>
              <a:t> waarbij ze tekenen, vertellen, schrijven, uitbeelden en knutselen. Aparte kleuterversie met eenvoudige digitale swipe-spelletjes </a:t>
            </a:r>
            <a:r>
              <a:rPr lang="nl" sz="1700" i="1" dirty="0">
                <a:solidFill>
                  <a:srgbClr val="000000"/>
                </a:solidFill>
              </a:rPr>
              <a:t>(stap voor stap, spot erop,…).</a:t>
            </a:r>
            <a:br>
              <a:rPr lang="nl" sz="1700" dirty="0">
                <a:solidFill>
                  <a:srgbClr val="000000"/>
                </a:solidFill>
              </a:rPr>
            </a:br>
            <a:endParaRPr sz="1700" dirty="0">
              <a:solidFill>
                <a:srgbClr val="000000"/>
              </a:solidFill>
            </a:endParaRPr>
          </a:p>
          <a:p>
            <a:pPr marL="457200" lvl="0" indent="-342900" algn="l" rtl="0">
              <a:lnSpc>
                <a:spcPct val="100000"/>
              </a:lnSpc>
              <a:spcBef>
                <a:spcPts val="0"/>
              </a:spcBef>
              <a:spcAft>
                <a:spcPts val="0"/>
              </a:spcAft>
              <a:buClr>
                <a:srgbClr val="000000"/>
              </a:buClr>
              <a:buSzPts val="1800"/>
              <a:buChar char="●"/>
            </a:pPr>
            <a:r>
              <a:rPr lang="nl" sz="1700" dirty="0">
                <a:solidFill>
                  <a:srgbClr val="000000"/>
                </a:solidFill>
              </a:rPr>
              <a:t>Spelopdrachten klassikaal en/of in groepjes of hoeken (via laptop of tablet). </a:t>
            </a:r>
            <a:endParaRPr sz="1700" dirty="0">
              <a:solidFill>
                <a:srgbClr val="000000"/>
              </a:solidFill>
            </a:endParaRPr>
          </a:p>
        </p:txBody>
      </p:sp>
      <p:pic>
        <p:nvPicPr>
          <p:cNvPr id="126" name="Google Shape;126;p7"/>
          <p:cNvPicPr preferRelativeResize="0"/>
          <p:nvPr/>
        </p:nvPicPr>
        <p:blipFill>
          <a:blip r:embed="rId3">
            <a:alphaModFix/>
          </a:blip>
          <a:stretch>
            <a:fillRect/>
          </a:stretch>
        </p:blipFill>
        <p:spPr>
          <a:xfrm>
            <a:off x="7790985" y="176313"/>
            <a:ext cx="1072881" cy="1061306"/>
          </a:xfrm>
          <a:prstGeom prst="rect">
            <a:avLst/>
          </a:prstGeom>
          <a:noFill/>
          <a:ln>
            <a:noFill/>
          </a:ln>
        </p:spPr>
      </p:pic>
      <p:pic>
        <p:nvPicPr>
          <p:cNvPr id="3" name="Afbeelding 2">
            <a:extLst>
              <a:ext uri="{FF2B5EF4-FFF2-40B4-BE49-F238E27FC236}">
                <a16:creationId xmlns:a16="http://schemas.microsoft.com/office/drawing/2014/main" id="{D36D639D-D227-B762-7D43-AF43F4FA1479}"/>
              </a:ext>
            </a:extLst>
          </p:cNvPr>
          <p:cNvPicPr>
            <a:picLocks noChangeAspect="1"/>
          </p:cNvPicPr>
          <p:nvPr/>
        </p:nvPicPr>
        <p:blipFill>
          <a:blip r:embed="rId4"/>
          <a:srcRect l="47178" t="1580" r="1692"/>
          <a:stretch/>
        </p:blipFill>
        <p:spPr>
          <a:xfrm>
            <a:off x="6279837" y="3905752"/>
            <a:ext cx="2676294" cy="524168"/>
          </a:xfrm>
          <a:prstGeom prst="rect">
            <a:avLst/>
          </a:prstGeom>
          <a:ln>
            <a:noFill/>
          </a:ln>
          <a:effectLst>
            <a:softEdge rad="112500"/>
          </a:effectLst>
        </p:spPr>
      </p:pic>
      <p:pic>
        <p:nvPicPr>
          <p:cNvPr id="5" name="Afbeelding 4">
            <a:extLst>
              <a:ext uri="{FF2B5EF4-FFF2-40B4-BE49-F238E27FC236}">
                <a16:creationId xmlns:a16="http://schemas.microsoft.com/office/drawing/2014/main" id="{7CF8FD8D-BED7-741D-A1AA-5363996711A5}"/>
              </a:ext>
            </a:extLst>
          </p:cNvPr>
          <p:cNvPicPr>
            <a:picLocks noChangeAspect="1"/>
          </p:cNvPicPr>
          <p:nvPr/>
        </p:nvPicPr>
        <p:blipFill>
          <a:blip r:embed="rId5"/>
          <a:srcRect l="2255" t="9239" r="42175" b="-1"/>
          <a:stretch/>
        </p:blipFill>
        <p:spPr>
          <a:xfrm>
            <a:off x="5730599" y="2307496"/>
            <a:ext cx="3376231" cy="609560"/>
          </a:xfrm>
          <a:prstGeom prst="rect">
            <a:avLst/>
          </a:prstGeom>
          <a:ln>
            <a:noFill/>
          </a:ln>
          <a:effectLst>
            <a:softEdge rad="112500"/>
          </a:effectLst>
        </p:spPr>
      </p:pic>
      <p:pic>
        <p:nvPicPr>
          <p:cNvPr id="6" name="Afbeelding 5">
            <a:extLst>
              <a:ext uri="{FF2B5EF4-FFF2-40B4-BE49-F238E27FC236}">
                <a16:creationId xmlns:a16="http://schemas.microsoft.com/office/drawing/2014/main" id="{C8A89F4F-B59E-30A7-005E-9776181D19DE}"/>
              </a:ext>
            </a:extLst>
          </p:cNvPr>
          <p:cNvPicPr>
            <a:picLocks noChangeAspect="1"/>
          </p:cNvPicPr>
          <p:nvPr/>
        </p:nvPicPr>
        <p:blipFill>
          <a:blip r:embed="rId5"/>
          <a:srcRect l="57371" t="5407" r="2037"/>
          <a:stretch/>
        </p:blipFill>
        <p:spPr>
          <a:xfrm>
            <a:off x="6344606" y="2737963"/>
            <a:ext cx="2319454" cy="597501"/>
          </a:xfrm>
          <a:prstGeom prst="rect">
            <a:avLst/>
          </a:prstGeom>
          <a:ln>
            <a:noFill/>
          </a:ln>
          <a:effectLst>
            <a:softEdge rad="112500"/>
          </a:effectLst>
        </p:spPr>
      </p:pic>
      <p:pic>
        <p:nvPicPr>
          <p:cNvPr id="7" name="Afbeelding 6">
            <a:extLst>
              <a:ext uri="{FF2B5EF4-FFF2-40B4-BE49-F238E27FC236}">
                <a16:creationId xmlns:a16="http://schemas.microsoft.com/office/drawing/2014/main" id="{A961B50C-DB28-F11F-0D49-990E1B8CF45F}"/>
              </a:ext>
            </a:extLst>
          </p:cNvPr>
          <p:cNvPicPr>
            <a:picLocks noChangeAspect="1"/>
          </p:cNvPicPr>
          <p:nvPr/>
        </p:nvPicPr>
        <p:blipFill>
          <a:blip r:embed="rId4"/>
          <a:srcRect l="1812" t="-4195" r="51863"/>
          <a:stretch/>
        </p:blipFill>
        <p:spPr>
          <a:xfrm>
            <a:off x="6344606" y="3487344"/>
            <a:ext cx="2546756" cy="582813"/>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8"/>
          <p:cNvPicPr preferRelativeResize="0"/>
          <p:nvPr/>
        </p:nvPicPr>
        <p:blipFill rotWithShape="1">
          <a:blip r:embed="rId3">
            <a:alphaModFix/>
          </a:blip>
          <a:srcRect l="11493" r="12839"/>
          <a:stretch/>
        </p:blipFill>
        <p:spPr>
          <a:xfrm>
            <a:off x="6052453" y="2113300"/>
            <a:ext cx="2972846" cy="2619350"/>
          </a:xfrm>
          <a:prstGeom prst="rect">
            <a:avLst/>
          </a:prstGeom>
          <a:noFill/>
          <a:ln>
            <a:noFill/>
          </a:ln>
        </p:spPr>
      </p:pic>
      <p:sp>
        <p:nvSpPr>
          <p:cNvPr id="132" name="Google Shape;132;p8"/>
          <p:cNvSpPr txBox="1"/>
          <p:nvPr/>
        </p:nvSpPr>
        <p:spPr>
          <a:xfrm>
            <a:off x="177625" y="873275"/>
            <a:ext cx="2734800" cy="2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8"/>
          <p:cNvSpPr txBox="1"/>
          <p:nvPr/>
        </p:nvSpPr>
        <p:spPr>
          <a:xfrm rot="-2699485">
            <a:off x="667443" y="817817"/>
            <a:ext cx="2831538" cy="3920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 sz="1800" b="1" i="0" u="none" strike="noStrike" cap="none">
                <a:solidFill>
                  <a:srgbClr val="7AAF3F"/>
                </a:solidFill>
                <a:latin typeface="Arial"/>
                <a:ea typeface="Arial"/>
                <a:cs typeface="Arial"/>
                <a:sym typeface="Arial"/>
              </a:rPr>
              <a:t>virtueel cultuurhuis</a:t>
            </a:r>
            <a:endParaRPr sz="1800" b="1" i="0" u="none" strike="noStrike" cap="none">
              <a:solidFill>
                <a:srgbClr val="7AAF3F"/>
              </a:solidFill>
              <a:latin typeface="Arial"/>
              <a:ea typeface="Arial"/>
              <a:cs typeface="Arial"/>
              <a:sym typeface="Arial"/>
            </a:endParaRPr>
          </a:p>
        </p:txBody>
      </p:sp>
      <p:sp>
        <p:nvSpPr>
          <p:cNvPr id="134" name="Google Shape;134;p8"/>
          <p:cNvSpPr txBox="1"/>
          <p:nvPr/>
        </p:nvSpPr>
        <p:spPr>
          <a:xfrm rot="-2700000">
            <a:off x="3319439" y="817738"/>
            <a:ext cx="2831538" cy="3920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 sz="1800" b="1" i="0" u="none" strike="noStrike" cap="none">
                <a:solidFill>
                  <a:srgbClr val="0097D1"/>
                </a:solidFill>
                <a:latin typeface="Arial"/>
                <a:ea typeface="Arial"/>
                <a:cs typeface="Arial"/>
                <a:sym typeface="Arial"/>
              </a:rPr>
              <a:t>voorstelling</a:t>
            </a:r>
            <a:endParaRPr sz="1800" b="1" i="0" u="none" strike="noStrike" cap="none">
              <a:solidFill>
                <a:srgbClr val="0097D1"/>
              </a:solidFill>
              <a:latin typeface="Arial"/>
              <a:ea typeface="Arial"/>
              <a:cs typeface="Arial"/>
              <a:sym typeface="Arial"/>
            </a:endParaRPr>
          </a:p>
        </p:txBody>
      </p:sp>
      <p:sp>
        <p:nvSpPr>
          <p:cNvPr id="135" name="Google Shape;135;p8"/>
          <p:cNvSpPr txBox="1"/>
          <p:nvPr/>
        </p:nvSpPr>
        <p:spPr>
          <a:xfrm rot="-2700515">
            <a:off x="6690015" y="817732"/>
            <a:ext cx="2831114" cy="3920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 sz="1800" b="1" i="0" u="none" strike="noStrike" cap="none">
                <a:solidFill>
                  <a:srgbClr val="FFDB09"/>
                </a:solidFill>
                <a:latin typeface="Arial"/>
                <a:ea typeface="Arial"/>
                <a:cs typeface="Arial"/>
                <a:sym typeface="Arial"/>
              </a:rPr>
              <a:t>digitaal &amp; fysiek</a:t>
            </a:r>
            <a:endParaRPr sz="1800" b="1" i="0" u="none" strike="noStrike" cap="none">
              <a:solidFill>
                <a:srgbClr val="FFDB09"/>
              </a:solidFill>
              <a:latin typeface="Arial"/>
              <a:ea typeface="Arial"/>
              <a:cs typeface="Arial"/>
              <a:sym typeface="Arial"/>
            </a:endParaRPr>
          </a:p>
        </p:txBody>
      </p:sp>
      <p:pic>
        <p:nvPicPr>
          <p:cNvPr id="136" name="Google Shape;136;p8" descr="https://lh6.googleusercontent.com/aib62u444r_BC1OgnE8xxjEwOTZ6Cs-b_DsO59f9Q677IpM1SzhWg7bqQmDaf9hv946T68VJJ9nqubBWS4YiLa_y_rrNeYINrbHUt41H9478hT9vnK2wmilhcPdOFyrrLE-kLOjZPAAY"/>
          <p:cNvPicPr preferRelativeResize="0"/>
          <p:nvPr/>
        </p:nvPicPr>
        <p:blipFill rotWithShape="1">
          <a:blip r:embed="rId4">
            <a:alphaModFix/>
          </a:blip>
          <a:srcRect l="19295" t="-754" r="15548" b="7086"/>
          <a:stretch/>
        </p:blipFill>
        <p:spPr>
          <a:xfrm>
            <a:off x="225713" y="2040803"/>
            <a:ext cx="2810368" cy="2691847"/>
          </a:xfrm>
          <a:prstGeom prst="rect">
            <a:avLst/>
          </a:prstGeom>
          <a:noFill/>
          <a:ln>
            <a:noFill/>
          </a:ln>
        </p:spPr>
      </p:pic>
      <p:pic>
        <p:nvPicPr>
          <p:cNvPr id="137" name="Google Shape;137;p8"/>
          <p:cNvPicPr preferRelativeResize="0"/>
          <p:nvPr/>
        </p:nvPicPr>
        <p:blipFill>
          <a:blip r:embed="rId5">
            <a:alphaModFix/>
          </a:blip>
          <a:stretch>
            <a:fillRect/>
          </a:stretch>
        </p:blipFill>
        <p:spPr>
          <a:xfrm>
            <a:off x="3139100" y="2091350"/>
            <a:ext cx="2810350" cy="2663251"/>
          </a:xfrm>
          <a:prstGeom prst="rect">
            <a:avLst/>
          </a:prstGeom>
          <a:noFill/>
          <a:ln>
            <a:noFill/>
          </a:ln>
        </p:spPr>
      </p:pic>
      <p:sp>
        <p:nvSpPr>
          <p:cNvPr id="138" name="Google Shape;138;p8"/>
          <p:cNvSpPr/>
          <p:nvPr/>
        </p:nvSpPr>
        <p:spPr>
          <a:xfrm rot="2672017">
            <a:off x="809559" y="2060236"/>
            <a:ext cx="2084903" cy="2084903"/>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8"/>
          <p:cNvSpPr/>
          <p:nvPr/>
        </p:nvSpPr>
        <p:spPr>
          <a:xfrm rot="2672017">
            <a:off x="3781359" y="1755436"/>
            <a:ext cx="2084903" cy="2084903"/>
          </a:xfrm>
          <a:prstGeom prst="rect">
            <a:avLst/>
          </a:prstGeom>
          <a:noFill/>
          <a:ln w="28575" cap="flat" cmpd="sng">
            <a:solidFill>
              <a:srgbClr val="0097D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8"/>
          <p:cNvSpPr/>
          <p:nvPr/>
        </p:nvSpPr>
        <p:spPr>
          <a:xfrm rot="2672017">
            <a:off x="6615359" y="2266636"/>
            <a:ext cx="2084903" cy="2084903"/>
          </a:xfrm>
          <a:prstGeom prst="rect">
            <a:avLst/>
          </a:prstGeom>
          <a:noFill/>
          <a:ln w="28575" cap="flat" cmpd="sng">
            <a:solidFill>
              <a:srgbClr val="FFDB0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DB09"/>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da7c5640f7_0_11"/>
          <p:cNvSpPr txBox="1">
            <a:spLocks noGrp="1"/>
          </p:cNvSpPr>
          <p:nvPr>
            <p:ph type="title" idx="4294967295"/>
          </p:nvPr>
        </p:nvSpPr>
        <p:spPr>
          <a:xfrm>
            <a:off x="-207875" y="143700"/>
            <a:ext cx="3333300" cy="444300"/>
          </a:xfrm>
          <a:prstGeom prst="rect">
            <a:avLst/>
          </a:prstGeom>
        </p:spPr>
        <p:txBody>
          <a:bodyPr spcFirstLastPara="1" wrap="square" lIns="91425" tIns="91425" rIns="91425" bIns="91425" anchor="t" anchorCtr="0">
            <a:noAutofit/>
          </a:bodyPr>
          <a:lstStyle/>
          <a:p>
            <a:pPr marL="457200" marR="0" lvl="0" indent="0" algn="l" rtl="0">
              <a:lnSpc>
                <a:spcPct val="150000"/>
              </a:lnSpc>
              <a:spcBef>
                <a:spcPts val="0"/>
              </a:spcBef>
              <a:spcAft>
                <a:spcPts val="0"/>
              </a:spcAft>
              <a:buNone/>
            </a:pPr>
            <a:r>
              <a:rPr lang="nl" sz="2000" b="1" u="sng">
                <a:solidFill>
                  <a:srgbClr val="1A73E8"/>
                </a:solidFill>
                <a:hlinkClick r:id="rId3">
                  <a:extLst>
                    <a:ext uri="{A12FA001-AC4F-418D-AE19-62706E023703}">
                      <ahyp:hlinkClr xmlns:ahyp="http://schemas.microsoft.com/office/drawing/2018/hyperlinkcolor" val="tx"/>
                    </a:ext>
                  </a:extLst>
                </a:hlinkClick>
              </a:rPr>
              <a:t>www.voordeshow.be</a:t>
            </a:r>
            <a:endParaRPr sz="2000" b="1">
              <a:solidFill>
                <a:srgbClr val="1A73E8"/>
              </a:solidFill>
            </a:endParaRPr>
          </a:p>
          <a:p>
            <a:pPr marL="0" marR="0" lvl="0" indent="0" algn="l" rtl="0">
              <a:lnSpc>
                <a:spcPct val="150000"/>
              </a:lnSpc>
              <a:spcBef>
                <a:spcPts val="0"/>
              </a:spcBef>
              <a:spcAft>
                <a:spcPts val="0"/>
              </a:spcAft>
              <a:buNone/>
            </a:pPr>
            <a:endParaRPr sz="3000" b="1"/>
          </a:p>
          <a:p>
            <a:pPr marL="457200" marR="0" lvl="0" indent="0" algn="l" rtl="0">
              <a:lnSpc>
                <a:spcPct val="150000"/>
              </a:lnSpc>
              <a:spcBef>
                <a:spcPts val="0"/>
              </a:spcBef>
              <a:spcAft>
                <a:spcPts val="0"/>
              </a:spcAft>
              <a:buNone/>
            </a:pPr>
            <a:endParaRPr sz="3000" b="1"/>
          </a:p>
        </p:txBody>
      </p:sp>
      <p:pic>
        <p:nvPicPr>
          <p:cNvPr id="146" name="Google Shape;146;g2da7c5640f7_0_11"/>
          <p:cNvPicPr preferRelativeResize="0"/>
          <p:nvPr/>
        </p:nvPicPr>
        <p:blipFill rotWithShape="1">
          <a:blip r:embed="rId4">
            <a:alphaModFix/>
          </a:blip>
          <a:srcRect t="6305"/>
          <a:stretch/>
        </p:blipFill>
        <p:spPr>
          <a:xfrm>
            <a:off x="3334050" y="324275"/>
            <a:ext cx="3005100" cy="4819226"/>
          </a:xfrm>
          <a:prstGeom prst="rect">
            <a:avLst/>
          </a:prstGeom>
          <a:noFill/>
          <a:ln>
            <a:noFill/>
          </a:ln>
        </p:spPr>
      </p:pic>
      <p:sp>
        <p:nvSpPr>
          <p:cNvPr id="147" name="Google Shape;147;g2da7c5640f7_0_11"/>
          <p:cNvSpPr/>
          <p:nvPr/>
        </p:nvSpPr>
        <p:spPr>
          <a:xfrm>
            <a:off x="803100" y="3397575"/>
            <a:ext cx="2165100" cy="1351500"/>
          </a:xfrm>
          <a:prstGeom prst="wedgeRectCallout">
            <a:avLst>
              <a:gd name="adj1" fmla="val 78810"/>
              <a:gd name="adj2" fmla="val 33265"/>
            </a:avLst>
          </a:prstGeom>
          <a:solidFill>
            <a:srgbClr val="EFBD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a:solidFill>
                  <a:schemeClr val="lt1"/>
                </a:solidFill>
              </a:rPr>
              <a:t>cultuurhuis voert schoolprogrammatie in: </a:t>
            </a:r>
            <a:r>
              <a:rPr lang="nl" b="1">
                <a:solidFill>
                  <a:schemeClr val="lt1"/>
                </a:solidFill>
              </a:rPr>
              <a:t>podiumvoorstellingen</a:t>
            </a:r>
            <a:r>
              <a:rPr lang="nl">
                <a:solidFill>
                  <a:schemeClr val="lt1"/>
                </a:solidFill>
              </a:rPr>
              <a:t> </a:t>
            </a:r>
            <a:r>
              <a:rPr lang="nl" b="1">
                <a:solidFill>
                  <a:schemeClr val="lt1"/>
                </a:solidFill>
              </a:rPr>
              <a:t>(lager en kleuter)</a:t>
            </a:r>
            <a:endParaRPr>
              <a:solidFill>
                <a:schemeClr val="lt1"/>
              </a:solidFill>
            </a:endParaRPr>
          </a:p>
        </p:txBody>
      </p:sp>
      <p:sp>
        <p:nvSpPr>
          <p:cNvPr id="148" name="Google Shape;148;g2da7c5640f7_0_11"/>
          <p:cNvSpPr/>
          <p:nvPr/>
        </p:nvSpPr>
        <p:spPr>
          <a:xfrm>
            <a:off x="6816075" y="3356900"/>
            <a:ext cx="2087100" cy="984300"/>
          </a:xfrm>
          <a:prstGeom prst="wedgeRectCallout">
            <a:avLst>
              <a:gd name="adj1" fmla="val -89591"/>
              <a:gd name="adj2" fmla="val 64637"/>
            </a:avLst>
          </a:prstGeom>
          <a:solidFill>
            <a:srgbClr val="EFB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a:solidFill>
                  <a:schemeClr val="lt1"/>
                </a:solidFill>
              </a:rPr>
              <a:t>gezelschap voert </a:t>
            </a:r>
            <a:r>
              <a:rPr lang="nl" b="1">
                <a:solidFill>
                  <a:schemeClr val="lt1"/>
                </a:solidFill>
              </a:rPr>
              <a:t>1x per voorstelling </a:t>
            </a:r>
            <a:r>
              <a:rPr lang="nl" b="1">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media</a:t>
            </a:r>
            <a:r>
              <a:rPr lang="nl">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(foto, video, tekst) </a:t>
            </a:r>
            <a:r>
              <a:rPr lang="nl">
                <a:solidFill>
                  <a:schemeClr val="lt1"/>
                </a:solidFill>
              </a:rPr>
              <a:t>in</a:t>
            </a:r>
            <a:endParaRPr>
              <a:solidFill>
                <a:schemeClr val="lt1"/>
              </a:solidFill>
            </a:endParaRPr>
          </a:p>
        </p:txBody>
      </p:sp>
      <p:sp>
        <p:nvSpPr>
          <p:cNvPr id="149" name="Google Shape;149;g2da7c5640f7_0_11"/>
          <p:cNvSpPr/>
          <p:nvPr/>
        </p:nvSpPr>
        <p:spPr>
          <a:xfrm>
            <a:off x="6456625" y="3000050"/>
            <a:ext cx="542700" cy="482100"/>
          </a:xfrm>
          <a:prstGeom prst="ellipse">
            <a:avLst/>
          </a:prstGeom>
          <a:noFill/>
          <a:ln w="28575" cap="flat" cmpd="sng">
            <a:solidFill>
              <a:srgbClr val="1A7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b="1">
                <a:solidFill>
                  <a:srgbClr val="FFFFFF"/>
                </a:solidFill>
              </a:rPr>
              <a:t> </a:t>
            </a:r>
            <a:r>
              <a:rPr lang="nl" b="1">
                <a:solidFill>
                  <a:srgbClr val="1A73E8"/>
                </a:solidFill>
              </a:rPr>
              <a:t>2</a:t>
            </a:r>
            <a:endParaRPr b="1">
              <a:solidFill>
                <a:srgbClr val="1A73E8"/>
              </a:solidFill>
            </a:endParaRPr>
          </a:p>
        </p:txBody>
      </p:sp>
      <p:sp>
        <p:nvSpPr>
          <p:cNvPr id="150" name="Google Shape;150;g2da7c5640f7_0_11"/>
          <p:cNvSpPr/>
          <p:nvPr/>
        </p:nvSpPr>
        <p:spPr>
          <a:xfrm>
            <a:off x="439925" y="3130175"/>
            <a:ext cx="542700" cy="482100"/>
          </a:xfrm>
          <a:prstGeom prst="ellipse">
            <a:avLst/>
          </a:prstGeom>
          <a:noFill/>
          <a:ln w="28575" cap="flat" cmpd="sng">
            <a:solidFill>
              <a:srgbClr val="1A7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b="1">
                <a:solidFill>
                  <a:srgbClr val="FFFFFF"/>
                </a:solidFill>
              </a:rPr>
              <a:t> </a:t>
            </a:r>
            <a:r>
              <a:rPr lang="nl" b="1">
                <a:solidFill>
                  <a:srgbClr val="1A73E8"/>
                </a:solidFill>
              </a:rPr>
              <a:t>1</a:t>
            </a:r>
            <a:endParaRPr b="1">
              <a:solidFill>
                <a:srgbClr val="1A73E8"/>
              </a:solidFill>
            </a:endParaRPr>
          </a:p>
        </p:txBody>
      </p:sp>
      <p:pic>
        <p:nvPicPr>
          <p:cNvPr id="151" name="Google Shape;151;g2da7c5640f7_0_11"/>
          <p:cNvPicPr preferRelativeResize="0"/>
          <p:nvPr/>
        </p:nvPicPr>
        <p:blipFill>
          <a:blip r:embed="rId5">
            <a:alphaModFix/>
          </a:blip>
          <a:stretch>
            <a:fillRect/>
          </a:stretch>
        </p:blipFill>
        <p:spPr>
          <a:xfrm>
            <a:off x="3334050" y="324274"/>
            <a:ext cx="3005099" cy="2105926"/>
          </a:xfrm>
          <a:prstGeom prst="rect">
            <a:avLst/>
          </a:prstGeom>
          <a:noFill/>
          <a:ln>
            <a:noFill/>
          </a:ln>
        </p:spPr>
      </p:pic>
      <p:sp>
        <p:nvSpPr>
          <p:cNvPr id="152" name="Google Shape;152;g2da7c5640f7_0_11"/>
          <p:cNvSpPr/>
          <p:nvPr/>
        </p:nvSpPr>
        <p:spPr>
          <a:xfrm>
            <a:off x="6816075" y="529625"/>
            <a:ext cx="2087100" cy="984300"/>
          </a:xfrm>
          <a:prstGeom prst="wedgeRectCallout">
            <a:avLst>
              <a:gd name="adj1" fmla="val -117605"/>
              <a:gd name="adj2" fmla="val 100500"/>
            </a:avLst>
          </a:prstGeom>
          <a:solidFill>
            <a:srgbClr val="EFBD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l">
                <a:solidFill>
                  <a:schemeClr val="lt1"/>
                </a:solidFill>
              </a:rPr>
              <a:t>leerkracht start </a:t>
            </a:r>
            <a:r>
              <a:rPr lang="nl">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het spel </a:t>
            </a:r>
            <a:endParaRPr>
              <a:solidFill>
                <a:schemeClr val="lt1"/>
              </a:solidFill>
            </a:endParaRPr>
          </a:p>
        </p:txBody>
      </p:sp>
      <p:sp>
        <p:nvSpPr>
          <p:cNvPr id="153" name="Google Shape;153;g2da7c5640f7_0_11"/>
          <p:cNvSpPr/>
          <p:nvPr/>
        </p:nvSpPr>
        <p:spPr>
          <a:xfrm>
            <a:off x="6511150" y="173000"/>
            <a:ext cx="542700" cy="482100"/>
          </a:xfrm>
          <a:prstGeom prst="ellipse">
            <a:avLst/>
          </a:prstGeom>
          <a:noFill/>
          <a:ln w="28575" cap="flat" cmpd="sng">
            <a:solidFill>
              <a:srgbClr val="1A73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l" b="1">
                <a:solidFill>
                  <a:srgbClr val="FFFFFF"/>
                </a:solidFill>
              </a:rPr>
              <a:t> </a:t>
            </a:r>
            <a:r>
              <a:rPr lang="nl" b="1">
                <a:solidFill>
                  <a:srgbClr val="1A73E8"/>
                </a:solidFill>
              </a:rPr>
              <a:t>3</a:t>
            </a:r>
            <a:endParaRPr b="1">
              <a:solidFill>
                <a:srgbClr val="1A73E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p:nvPr/>
        </p:nvSpPr>
        <p:spPr>
          <a:xfrm>
            <a:off x="3699900" y="4334900"/>
            <a:ext cx="18810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1400" b="0" i="0" u="sng" strike="noStrike" cap="none">
                <a:solidFill>
                  <a:schemeClr val="hlink"/>
                </a:solidFill>
                <a:latin typeface="Arial"/>
                <a:ea typeface="Arial"/>
                <a:cs typeface="Arial"/>
                <a:sym typeface="Arial"/>
                <a:hlinkClick r:id="rId3"/>
              </a:rPr>
              <a:t>www.voordeshow.be</a:t>
            </a:r>
            <a:r>
              <a:rPr lang="n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171" name="Google Shape;171;p10"/>
          <p:cNvCxnSpPr/>
          <p:nvPr/>
        </p:nvCxnSpPr>
        <p:spPr>
          <a:xfrm flipH="1">
            <a:off x="373225" y="730125"/>
            <a:ext cx="2530500" cy="1200"/>
          </a:xfrm>
          <a:prstGeom prst="straightConnector1">
            <a:avLst/>
          </a:prstGeom>
          <a:noFill/>
          <a:ln w="28575" cap="flat" cmpd="sng">
            <a:solidFill>
              <a:srgbClr val="7AAF3F"/>
            </a:solidFill>
            <a:prstDash val="solid"/>
            <a:round/>
            <a:headEnd type="none" w="sm" len="sm"/>
            <a:tailEnd type="none" w="sm" len="sm"/>
          </a:ln>
        </p:spPr>
      </p:cxnSp>
      <p:sp>
        <p:nvSpPr>
          <p:cNvPr id="172" name="Google Shape;172;p10"/>
          <p:cNvSpPr txBox="1">
            <a:spLocks noGrp="1"/>
          </p:cNvSpPr>
          <p:nvPr>
            <p:ph type="title" idx="4294967295"/>
          </p:nvPr>
        </p:nvSpPr>
        <p:spPr>
          <a:xfrm>
            <a:off x="288250" y="294325"/>
            <a:ext cx="2651400" cy="482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Demo </a:t>
            </a:r>
            <a:endParaRPr sz="2400" b="1"/>
          </a:p>
        </p:txBody>
      </p:sp>
      <p:pic>
        <p:nvPicPr>
          <p:cNvPr id="173" name="Google Shape;173;p10">
            <a:hlinkClick r:id="rId4"/>
          </p:cNvPr>
          <p:cNvPicPr preferRelativeResize="0"/>
          <p:nvPr/>
        </p:nvPicPr>
        <p:blipFill>
          <a:blip r:embed="rId5">
            <a:alphaModFix/>
          </a:blip>
          <a:stretch>
            <a:fillRect/>
          </a:stretch>
        </p:blipFill>
        <p:spPr>
          <a:xfrm>
            <a:off x="0" y="1257150"/>
            <a:ext cx="9143998" cy="27402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158" name="Google Shape;158;g2da7c5640f7_0_72"/>
          <p:cNvSpPr txBox="1">
            <a:spLocks noGrp="1"/>
          </p:cNvSpPr>
          <p:nvPr>
            <p:ph type="title" idx="4294967295"/>
          </p:nvPr>
        </p:nvSpPr>
        <p:spPr>
          <a:xfrm>
            <a:off x="581925" y="68975"/>
            <a:ext cx="6851700" cy="65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 sz="2400" b="1"/>
              <a:t>Demo: zo ziet het eruit voor de klas</a:t>
            </a:r>
            <a:endParaRPr sz="2400" b="1"/>
          </a:p>
        </p:txBody>
      </p:sp>
      <p:cxnSp>
        <p:nvCxnSpPr>
          <p:cNvPr id="159" name="Google Shape;159;g2da7c5640f7_0_72"/>
          <p:cNvCxnSpPr/>
          <p:nvPr/>
        </p:nvCxnSpPr>
        <p:spPr>
          <a:xfrm flipH="1">
            <a:off x="665630" y="727776"/>
            <a:ext cx="2245500" cy="3900"/>
          </a:xfrm>
          <a:prstGeom prst="straightConnector1">
            <a:avLst/>
          </a:prstGeom>
          <a:noFill/>
          <a:ln w="28575" cap="flat" cmpd="sng">
            <a:solidFill>
              <a:srgbClr val="FFDB09"/>
            </a:solidFill>
            <a:prstDash val="solid"/>
            <a:round/>
            <a:headEnd type="none" w="med" len="med"/>
            <a:tailEnd type="none" w="med" len="med"/>
          </a:ln>
        </p:spPr>
      </p:cxnSp>
      <p:pic>
        <p:nvPicPr>
          <p:cNvPr id="160" name="Google Shape;160;g2da7c5640f7_0_72"/>
          <p:cNvPicPr preferRelativeResize="0"/>
          <p:nvPr/>
        </p:nvPicPr>
        <p:blipFill>
          <a:blip r:embed="rId3">
            <a:alphaModFix/>
          </a:blip>
          <a:stretch>
            <a:fillRect/>
          </a:stretch>
        </p:blipFill>
        <p:spPr>
          <a:xfrm>
            <a:off x="6859925" y="2003864"/>
            <a:ext cx="2216400" cy="2790461"/>
          </a:xfrm>
          <a:prstGeom prst="rect">
            <a:avLst/>
          </a:prstGeom>
          <a:noFill/>
          <a:ln>
            <a:noFill/>
          </a:ln>
        </p:spPr>
      </p:pic>
      <p:sp>
        <p:nvSpPr>
          <p:cNvPr id="161" name="Google Shape;161;g2da7c5640f7_0_72"/>
          <p:cNvSpPr txBox="1"/>
          <p:nvPr/>
        </p:nvSpPr>
        <p:spPr>
          <a:xfrm>
            <a:off x="576900" y="868838"/>
            <a:ext cx="79902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 b="1"/>
              <a:t>Geef jezelf een demo: ga naar </a:t>
            </a:r>
            <a:r>
              <a:rPr lang="nl" b="1" u="sng">
                <a:solidFill>
                  <a:schemeClr val="hlink"/>
                </a:solidFill>
                <a:hlinkClick r:id="rId4"/>
              </a:rPr>
              <a:t>www.voordeshow.be</a:t>
            </a:r>
            <a:r>
              <a:rPr lang="nl" b="1"/>
              <a:t> en kijk door de ogen van de klas</a:t>
            </a:r>
            <a:endParaRPr b="1"/>
          </a:p>
        </p:txBody>
      </p:sp>
      <p:sp>
        <p:nvSpPr>
          <p:cNvPr id="162" name="Google Shape;162;g2da7c5640f7_0_72"/>
          <p:cNvSpPr txBox="1"/>
          <p:nvPr/>
        </p:nvSpPr>
        <p:spPr>
          <a:xfrm>
            <a:off x="4119450" y="1756375"/>
            <a:ext cx="2412900" cy="23277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nl" sz="1100" u="sng">
                <a:solidFill>
                  <a:schemeClr val="hlink"/>
                </a:solidFill>
                <a:latin typeface="Oswald Light"/>
                <a:ea typeface="Oswald Light"/>
                <a:cs typeface="Oswald Light"/>
                <a:sym typeface="Oswald Light"/>
                <a:hlinkClick r:id="rId4"/>
              </a:rPr>
              <a:t>www.voordeshow.be</a:t>
            </a:r>
            <a:endParaRPr sz="1100">
              <a:latin typeface="Oswald Light"/>
              <a:ea typeface="Oswald Light"/>
              <a:cs typeface="Oswald Light"/>
              <a:sym typeface="Oswald Light"/>
            </a:endParaRPr>
          </a:p>
          <a:p>
            <a:pPr marL="0" lvl="0" indent="0" algn="l" rtl="0">
              <a:spcBef>
                <a:spcPts val="0"/>
              </a:spcBef>
              <a:spcAft>
                <a:spcPts val="0"/>
              </a:spcAft>
              <a:buNone/>
            </a:pP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“start spel”</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selecteer “Test CC”</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solidFill>
                  <a:schemeClr val="dk1"/>
                </a:solidFill>
                <a:latin typeface="Oswald Light"/>
                <a:ea typeface="Oswald Light"/>
                <a:cs typeface="Oswald Light"/>
                <a:sym typeface="Oswald Light"/>
              </a:rPr>
              <a:t>selecteer</a:t>
            </a:r>
            <a:r>
              <a:rPr lang="nl" sz="1100">
                <a:latin typeface="Oswald Light"/>
                <a:ea typeface="Oswald Light"/>
                <a:cs typeface="Oswald Light"/>
                <a:sym typeface="Oswald Light"/>
              </a:rPr>
              <a:t> “Test voorstelling”</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solidFill>
                  <a:schemeClr val="dk1"/>
                </a:solidFill>
                <a:latin typeface="Oswald Light"/>
                <a:ea typeface="Oswald Light"/>
                <a:cs typeface="Oswald Light"/>
                <a:sym typeface="Oswald Light"/>
              </a:rPr>
              <a:t>selecteer</a:t>
            </a:r>
            <a:r>
              <a:rPr lang="nl" sz="1100">
                <a:latin typeface="Oswald Light"/>
                <a:ea typeface="Oswald Light"/>
                <a:cs typeface="Oswald Light"/>
                <a:sym typeface="Oswald Light"/>
              </a:rPr>
              <a:t> “Test school”</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selecteer je leerjaar</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kies spelopdrachten</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ga “verder”</a:t>
            </a:r>
            <a:endParaRPr sz="1100">
              <a:latin typeface="Oswald Light"/>
              <a:ea typeface="Oswald Light"/>
              <a:cs typeface="Oswald Light"/>
              <a:sym typeface="Oswald Light"/>
            </a:endParaRPr>
          </a:p>
          <a:p>
            <a:pPr marL="457200" lvl="0" indent="-298450" algn="l" rtl="0">
              <a:spcBef>
                <a:spcPts val="0"/>
              </a:spcBef>
              <a:spcAft>
                <a:spcPts val="0"/>
              </a:spcAft>
              <a:buSzPts val="1100"/>
              <a:buFont typeface="Oswald Light"/>
              <a:buChar char="-"/>
            </a:pPr>
            <a:r>
              <a:rPr lang="nl" sz="1100">
                <a:latin typeface="Oswald Light"/>
                <a:ea typeface="Oswald Light"/>
                <a:cs typeface="Oswald Light"/>
                <a:sym typeface="Oswald Light"/>
              </a:rPr>
              <a:t>veel kijkplezier!</a:t>
            </a:r>
            <a:endParaRPr sz="1100">
              <a:latin typeface="Oswald Light"/>
              <a:ea typeface="Oswald Light"/>
              <a:cs typeface="Oswald Light"/>
              <a:sym typeface="Oswald Light"/>
            </a:endParaRPr>
          </a:p>
          <a:p>
            <a:pPr marL="0" lvl="0" indent="0" algn="l" rtl="0">
              <a:spcBef>
                <a:spcPts val="0"/>
              </a:spcBef>
              <a:spcAft>
                <a:spcPts val="0"/>
              </a:spcAft>
              <a:buNone/>
            </a:pPr>
            <a:endParaRPr sz="1100"/>
          </a:p>
        </p:txBody>
      </p:sp>
      <p:sp>
        <p:nvSpPr>
          <p:cNvPr id="163" name="Google Shape;163;g2da7c5640f7_0_72"/>
          <p:cNvSpPr/>
          <p:nvPr/>
        </p:nvSpPr>
        <p:spPr>
          <a:xfrm>
            <a:off x="4294625" y="1573400"/>
            <a:ext cx="2412900" cy="2790600"/>
          </a:xfrm>
          <a:prstGeom prst="wedgeRectCallout">
            <a:avLst>
              <a:gd name="adj1" fmla="val 59110"/>
              <a:gd name="adj2" fmla="val -1200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89999" lvl="0" indent="0" algn="l" rtl="0">
              <a:spcBef>
                <a:spcPts val="0"/>
              </a:spcBef>
              <a:spcAft>
                <a:spcPts val="0"/>
              </a:spcAft>
              <a:buNone/>
            </a:pPr>
            <a:r>
              <a:rPr lang="nl">
                <a:solidFill>
                  <a:srgbClr val="CC0000"/>
                </a:solidFill>
                <a:latin typeface="Oswald"/>
                <a:ea typeface="Oswald"/>
                <a:cs typeface="Oswald"/>
                <a:sym typeface="Oswald"/>
              </a:rPr>
              <a:t>of selecteer een willekeurig CC, voorstelling &amp; school</a:t>
            </a:r>
            <a:endParaRPr>
              <a:solidFill>
                <a:srgbClr val="CC0000"/>
              </a:solidFill>
              <a:latin typeface="Oswald"/>
              <a:ea typeface="Oswald"/>
              <a:cs typeface="Oswald"/>
              <a:sym typeface="Oswald"/>
            </a:endParaRPr>
          </a:p>
        </p:txBody>
      </p:sp>
      <p:pic>
        <p:nvPicPr>
          <p:cNvPr id="164" name="Google Shape;164;g2da7c5640f7_0_72"/>
          <p:cNvPicPr preferRelativeResize="0"/>
          <p:nvPr/>
        </p:nvPicPr>
        <p:blipFill>
          <a:blip r:embed="rId5">
            <a:alphaModFix/>
          </a:blip>
          <a:stretch>
            <a:fillRect/>
          </a:stretch>
        </p:blipFill>
        <p:spPr>
          <a:xfrm>
            <a:off x="368525" y="1365401"/>
            <a:ext cx="3539576" cy="2256032"/>
          </a:xfrm>
          <a:prstGeom prst="rect">
            <a:avLst/>
          </a:prstGeom>
          <a:noFill/>
          <a:ln>
            <a:noFill/>
          </a:ln>
        </p:spPr>
      </p:pic>
      <p:pic>
        <p:nvPicPr>
          <p:cNvPr id="165" name="Google Shape;165;g2da7c5640f7_0_72"/>
          <p:cNvPicPr preferRelativeResize="0"/>
          <p:nvPr/>
        </p:nvPicPr>
        <p:blipFill>
          <a:blip r:embed="rId6">
            <a:alphaModFix/>
          </a:blip>
          <a:stretch>
            <a:fillRect/>
          </a:stretch>
        </p:blipFill>
        <p:spPr>
          <a:xfrm>
            <a:off x="368525" y="3621425"/>
            <a:ext cx="3539576" cy="15861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1"/>
          <p:cNvPicPr preferRelativeResize="0"/>
          <p:nvPr/>
        </p:nvPicPr>
        <p:blipFill rotWithShape="1">
          <a:blip r:embed="rId3">
            <a:alphaModFix/>
          </a:blip>
          <a:srcRect t="34292" b="10573"/>
          <a:stretch/>
        </p:blipFill>
        <p:spPr>
          <a:xfrm>
            <a:off x="240300" y="244675"/>
            <a:ext cx="8663396" cy="3184325"/>
          </a:xfrm>
          <a:prstGeom prst="rect">
            <a:avLst/>
          </a:prstGeom>
          <a:noFill/>
          <a:ln>
            <a:noFill/>
          </a:ln>
        </p:spPr>
      </p:pic>
      <p:sp>
        <p:nvSpPr>
          <p:cNvPr id="179" name="Google Shape;179;p11"/>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1"/>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2</a:t>
            </a:r>
            <a:endParaRPr sz="4000" b="0" i="0" u="none" strike="noStrike" cap="none">
              <a:solidFill>
                <a:srgbClr val="7AAF3F"/>
              </a:solidFill>
              <a:latin typeface="Arial"/>
              <a:ea typeface="Arial"/>
              <a:cs typeface="Arial"/>
              <a:sym typeface="Arial"/>
            </a:endParaRPr>
          </a:p>
        </p:txBody>
      </p:sp>
      <p:sp>
        <p:nvSpPr>
          <p:cNvPr id="181" name="Google Shape;181;p11"/>
          <p:cNvSpPr txBox="1"/>
          <p:nvPr/>
        </p:nvSpPr>
        <p:spPr>
          <a:xfrm>
            <a:off x="3040500" y="3298500"/>
            <a:ext cx="55203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Wat is jouw rol als leerkracht?</a:t>
            </a:r>
            <a:endParaRPr sz="3000" b="1"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cxnSp>
        <p:nvCxnSpPr>
          <p:cNvPr id="186" name="Google Shape;186;p12"/>
          <p:cNvCxnSpPr/>
          <p:nvPr/>
        </p:nvCxnSpPr>
        <p:spPr>
          <a:xfrm rot="10800000">
            <a:off x="884905" y="1195514"/>
            <a:ext cx="2800200" cy="0"/>
          </a:xfrm>
          <a:prstGeom prst="straightConnector1">
            <a:avLst/>
          </a:prstGeom>
          <a:noFill/>
          <a:ln w="28575" cap="flat" cmpd="sng">
            <a:solidFill>
              <a:srgbClr val="7AAF3F"/>
            </a:solidFill>
            <a:prstDash val="solid"/>
            <a:round/>
            <a:headEnd type="none" w="sm" len="sm"/>
            <a:tailEnd type="none" w="sm" len="sm"/>
          </a:ln>
        </p:spPr>
      </p:cxnSp>
      <p:sp>
        <p:nvSpPr>
          <p:cNvPr id="187" name="Google Shape;187;p12"/>
          <p:cNvSpPr txBox="1">
            <a:spLocks noGrp="1"/>
          </p:cNvSpPr>
          <p:nvPr>
            <p:ph type="title" idx="4294967295"/>
          </p:nvPr>
        </p:nvSpPr>
        <p:spPr>
          <a:xfrm>
            <a:off x="824475" y="300029"/>
            <a:ext cx="37479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Jouw rol</a:t>
            </a:r>
            <a:endParaRPr sz="2400" b="1"/>
          </a:p>
        </p:txBody>
      </p:sp>
      <p:sp>
        <p:nvSpPr>
          <p:cNvPr id="188" name="Google Shape;188;p12"/>
          <p:cNvSpPr txBox="1">
            <a:spLocks noGrp="1"/>
          </p:cNvSpPr>
          <p:nvPr>
            <p:ph type="title" idx="4294967295"/>
          </p:nvPr>
        </p:nvSpPr>
        <p:spPr>
          <a:xfrm>
            <a:off x="824475" y="1546275"/>
            <a:ext cx="8225100" cy="32187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nl" sz="1800"/>
              <a:t>Theaterspookje Theo wijst de weg en geeft alle instructies. Als je wil, kan je je wel voorbereiden (kies vb. vooraf de spelopdrachten die je zal spelen)</a:t>
            </a:r>
            <a:endParaRPr sz="1800"/>
          </a:p>
          <a:p>
            <a:pPr marL="457200" lvl="0" indent="-342900" algn="l" rtl="0">
              <a:lnSpc>
                <a:spcPct val="150000"/>
              </a:lnSpc>
              <a:spcBef>
                <a:spcPts val="0"/>
              </a:spcBef>
              <a:spcAft>
                <a:spcPts val="0"/>
              </a:spcAft>
              <a:buSzPts val="1800"/>
              <a:buChar char="●"/>
            </a:pPr>
            <a:r>
              <a:rPr lang="nl" sz="1800"/>
              <a:t>Je bent de coach en zorgt dat alles in goede banen loopt in je klas.</a:t>
            </a:r>
            <a:endParaRPr sz="1800"/>
          </a:p>
          <a:p>
            <a:pPr marL="457200" lvl="0" indent="-342900" algn="l" rtl="0">
              <a:lnSpc>
                <a:spcPct val="150000"/>
              </a:lnSpc>
              <a:spcBef>
                <a:spcPts val="0"/>
              </a:spcBef>
              <a:spcAft>
                <a:spcPts val="0"/>
              </a:spcAft>
              <a:buSzPts val="1800"/>
              <a:buChar char="●"/>
            </a:pPr>
            <a:r>
              <a:rPr lang="nl" sz="1800"/>
              <a:t>Laat de leerlingen zelf aan de slag gaan en aan het digibord komen. Of je kan ze zelfstandig in groepjes laten werken via laptop of tablet.</a:t>
            </a:r>
            <a:endParaRPr sz="1800"/>
          </a:p>
          <a:p>
            <a:pPr marL="457200" lvl="0" indent="-342900" algn="l" rtl="0">
              <a:lnSpc>
                <a:spcPct val="150000"/>
              </a:lnSpc>
              <a:spcBef>
                <a:spcPts val="0"/>
              </a:spcBef>
              <a:spcAft>
                <a:spcPts val="0"/>
              </a:spcAft>
              <a:buSzPts val="1800"/>
              <a:buChar char="●"/>
            </a:pPr>
            <a:r>
              <a:rPr lang="nl" sz="1800"/>
              <a:t>Je geniet samen met je leerlingen van de ontdekkingstocht!</a:t>
            </a:r>
            <a:endParaRPr sz="1800"/>
          </a:p>
          <a:p>
            <a:pPr marL="457200" lvl="0" indent="-342900" algn="l" rtl="0">
              <a:lnSpc>
                <a:spcPct val="150000"/>
              </a:lnSpc>
              <a:spcBef>
                <a:spcPts val="0"/>
              </a:spcBef>
              <a:spcAft>
                <a:spcPts val="0"/>
              </a:spcAft>
              <a:buSzPts val="1800"/>
              <a:buChar char="●"/>
            </a:pPr>
            <a:r>
              <a:rPr lang="nl" sz="1800"/>
              <a:t>Speel 2 of 3 spelopdrachten: je bent zeker één lesuur aan de slag.</a:t>
            </a:r>
            <a:endParaRPr sz="1800"/>
          </a:p>
          <a:p>
            <a:pPr marL="457200" lvl="0" indent="-342900" algn="l" rtl="0">
              <a:lnSpc>
                <a:spcPct val="150000"/>
              </a:lnSpc>
              <a:spcBef>
                <a:spcPts val="0"/>
              </a:spcBef>
              <a:spcAft>
                <a:spcPts val="0"/>
              </a:spcAft>
              <a:buSzPts val="1800"/>
              <a:buChar char="●"/>
            </a:pPr>
            <a:r>
              <a:rPr lang="nl" sz="1800"/>
              <a:t>Je kijkt samen met je leerlingen uit naar de komende voorstelling.</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cxnSp>
        <p:nvCxnSpPr>
          <p:cNvPr id="193" name="Google Shape;193;p13"/>
          <p:cNvCxnSpPr/>
          <p:nvPr/>
        </p:nvCxnSpPr>
        <p:spPr>
          <a:xfrm rot="10800000">
            <a:off x="801505" y="738939"/>
            <a:ext cx="2800200" cy="0"/>
          </a:xfrm>
          <a:prstGeom prst="straightConnector1">
            <a:avLst/>
          </a:prstGeom>
          <a:noFill/>
          <a:ln w="28575" cap="flat" cmpd="sng">
            <a:solidFill>
              <a:srgbClr val="7AAF3F"/>
            </a:solidFill>
            <a:prstDash val="solid"/>
            <a:round/>
            <a:headEnd type="none" w="sm" len="sm"/>
            <a:tailEnd type="none" w="sm" len="sm"/>
          </a:ln>
        </p:spPr>
      </p:cxnSp>
      <p:sp>
        <p:nvSpPr>
          <p:cNvPr id="194" name="Google Shape;194;p13"/>
          <p:cNvSpPr txBox="1">
            <a:spLocks noGrp="1"/>
          </p:cNvSpPr>
          <p:nvPr>
            <p:ph type="title" idx="4294967295"/>
          </p:nvPr>
        </p:nvSpPr>
        <p:spPr>
          <a:xfrm>
            <a:off x="672000" y="80151"/>
            <a:ext cx="3747900" cy="658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Tips bij je voorbereiding</a:t>
            </a:r>
            <a:endParaRPr sz="2400" b="1"/>
          </a:p>
        </p:txBody>
      </p:sp>
      <p:pic>
        <p:nvPicPr>
          <p:cNvPr id="195" name="Google Shape;195;p13">
            <a:hlinkClick r:id="rId3"/>
          </p:cNvPr>
          <p:cNvPicPr preferRelativeResize="0"/>
          <p:nvPr/>
        </p:nvPicPr>
        <p:blipFill rotWithShape="1">
          <a:blip r:embed="rId4">
            <a:alphaModFix/>
          </a:blip>
          <a:srcRect/>
          <a:stretch/>
        </p:blipFill>
        <p:spPr>
          <a:xfrm>
            <a:off x="972150" y="1803650"/>
            <a:ext cx="2931251" cy="3271926"/>
          </a:xfrm>
          <a:prstGeom prst="rect">
            <a:avLst/>
          </a:prstGeom>
          <a:noFill/>
          <a:ln>
            <a:noFill/>
          </a:ln>
        </p:spPr>
      </p:pic>
      <p:sp>
        <p:nvSpPr>
          <p:cNvPr id="196" name="Google Shape;196;p13"/>
          <p:cNvSpPr txBox="1"/>
          <p:nvPr/>
        </p:nvSpPr>
        <p:spPr>
          <a:xfrm>
            <a:off x="413525" y="967600"/>
            <a:ext cx="4048200" cy="359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AutoNum type="arabicPeriod"/>
            </a:pPr>
            <a:r>
              <a:rPr lang="nl" sz="1400" b="1" i="0" u="none" strike="noStrike" cap="none">
                <a:solidFill>
                  <a:srgbClr val="000000"/>
                </a:solidFill>
                <a:latin typeface="Arial"/>
                <a:ea typeface="Arial"/>
                <a:cs typeface="Arial"/>
                <a:sym typeface="Arial"/>
              </a:rPr>
              <a:t>Ga naar het leerplatform als je graag uitgebreide toelichting en tips wil:</a:t>
            </a:r>
            <a:br>
              <a:rPr lang="nl" sz="1400" b="1" i="0" u="none" strike="noStrike" cap="none">
                <a:solidFill>
                  <a:srgbClr val="000000"/>
                </a:solidFill>
                <a:latin typeface="Arial"/>
                <a:ea typeface="Arial"/>
                <a:cs typeface="Arial"/>
                <a:sym typeface="Arial"/>
              </a:rPr>
            </a:br>
            <a:r>
              <a:rPr lang="nl" sz="1100" b="0" i="0" u="sng" strike="noStrike" cap="none">
                <a:solidFill>
                  <a:schemeClr val="hlink"/>
                </a:solidFill>
                <a:latin typeface="Arial"/>
                <a:ea typeface="Arial"/>
                <a:cs typeface="Arial"/>
                <a:sym typeface="Arial"/>
                <a:hlinkClick r:id="rId5"/>
              </a:rPr>
              <a:t>https://leerplatform.cultuurconnect.be/voor-de-show/</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97" name="Google Shape;197;p13"/>
          <p:cNvSpPr txBox="1"/>
          <p:nvPr/>
        </p:nvSpPr>
        <p:spPr>
          <a:xfrm>
            <a:off x="4868800" y="967600"/>
            <a:ext cx="40482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1400" b="1" i="0" u="none" strike="noStrike" cap="none">
                <a:solidFill>
                  <a:srgbClr val="000000"/>
                </a:solidFill>
                <a:latin typeface="Arial"/>
                <a:ea typeface="Arial"/>
                <a:cs typeface="Arial"/>
                <a:sym typeface="Arial"/>
              </a:rPr>
              <a:t>2. Ben je van het snelle type? Ga meteen  naar het spelplatform </a:t>
            </a:r>
            <a:r>
              <a:rPr lang="nl" sz="1400" b="1" i="0" u="sng" strike="noStrike" cap="none">
                <a:solidFill>
                  <a:schemeClr val="hlink"/>
                </a:solidFill>
                <a:latin typeface="Arial"/>
                <a:ea typeface="Arial"/>
                <a:cs typeface="Arial"/>
                <a:sym typeface="Arial"/>
                <a:hlinkClick r:id="rId6"/>
              </a:rPr>
              <a:t>www.voordeshow.be</a:t>
            </a:r>
            <a:r>
              <a:rPr lang="nl" sz="1400" b="1" i="0" u="none" strike="noStrike" cap="none">
                <a:solidFill>
                  <a:srgbClr val="000000"/>
                </a:solidFill>
                <a:latin typeface="Arial"/>
                <a:ea typeface="Arial"/>
                <a:cs typeface="Arial"/>
                <a:sym typeface="Arial"/>
              </a:rPr>
              <a:t> en loop er al eens door!</a:t>
            </a:r>
            <a:endParaRPr sz="1400" b="1" i="0" u="none" strike="noStrike" cap="none">
              <a:solidFill>
                <a:srgbClr val="000000"/>
              </a:solidFill>
              <a:latin typeface="Arial"/>
              <a:ea typeface="Arial"/>
              <a:cs typeface="Arial"/>
              <a:sym typeface="Arial"/>
            </a:endParaRPr>
          </a:p>
        </p:txBody>
      </p:sp>
      <p:pic>
        <p:nvPicPr>
          <p:cNvPr id="198" name="Google Shape;198;p13"/>
          <p:cNvPicPr preferRelativeResize="0"/>
          <p:nvPr/>
        </p:nvPicPr>
        <p:blipFill rotWithShape="1">
          <a:blip r:embed="rId7">
            <a:alphaModFix/>
          </a:blip>
          <a:srcRect/>
          <a:stretch/>
        </p:blipFill>
        <p:spPr>
          <a:xfrm>
            <a:off x="4994750" y="1803650"/>
            <a:ext cx="2216475" cy="3187450"/>
          </a:xfrm>
          <a:prstGeom prst="rect">
            <a:avLst/>
          </a:prstGeom>
          <a:noFill/>
          <a:ln>
            <a:noFill/>
          </a:ln>
        </p:spPr>
      </p:pic>
      <p:sp>
        <p:nvSpPr>
          <p:cNvPr id="199" name="Google Shape;199;p13"/>
          <p:cNvSpPr txBox="1"/>
          <p:nvPr/>
        </p:nvSpPr>
        <p:spPr>
          <a:xfrm>
            <a:off x="7211225" y="2727225"/>
            <a:ext cx="1985400" cy="219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 sz="1500" b="0" i="0" u="sng" strike="noStrike" cap="none">
                <a:solidFill>
                  <a:schemeClr val="hlink"/>
                </a:solidFill>
                <a:latin typeface="Oswald"/>
                <a:ea typeface="Oswald"/>
                <a:cs typeface="Oswald"/>
                <a:sym typeface="Oswald"/>
                <a:hlinkClick r:id="rId6"/>
              </a:rPr>
              <a:t>www.voordeshow.be</a:t>
            </a:r>
            <a:endParaRPr sz="15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“start spel”</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selecteer ons cultuurhuis</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chemeClr val="dk1"/>
                </a:solidFill>
                <a:latin typeface="Oswald"/>
                <a:ea typeface="Oswald"/>
                <a:cs typeface="Oswald"/>
                <a:sym typeface="Oswald"/>
              </a:rPr>
              <a:t>selecteer de voorstelling of</a:t>
            </a:r>
            <a:r>
              <a:rPr lang="nl" sz="1100" b="0" i="0" u="none" strike="noStrike" cap="none">
                <a:solidFill>
                  <a:srgbClr val="000000"/>
                </a:solidFill>
                <a:latin typeface="Oswald"/>
                <a:ea typeface="Oswald"/>
                <a:cs typeface="Oswald"/>
                <a:sym typeface="Oswald"/>
              </a:rPr>
              <a:t> “Test spel”</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chemeClr val="dk1"/>
                </a:solidFill>
                <a:latin typeface="Oswald"/>
                <a:ea typeface="Oswald"/>
                <a:cs typeface="Oswald"/>
                <a:sym typeface="Oswald"/>
              </a:rPr>
              <a:t>selecteer jouw school of</a:t>
            </a:r>
            <a:r>
              <a:rPr lang="nl" sz="1100" b="0" i="0" u="none" strike="noStrike" cap="none">
                <a:solidFill>
                  <a:srgbClr val="000000"/>
                </a:solidFill>
                <a:latin typeface="Oswald"/>
                <a:ea typeface="Oswald"/>
                <a:cs typeface="Oswald"/>
                <a:sym typeface="Oswald"/>
              </a:rPr>
              <a:t> “Test school”</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selecteer je leerjaar</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kies spelopdrachten</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ga “verder”</a:t>
            </a:r>
            <a:endParaRPr sz="1100" b="0" i="0" u="none" strike="noStrike" cap="none">
              <a:solidFill>
                <a:srgbClr val="000000"/>
              </a:solidFill>
              <a:latin typeface="Oswald"/>
              <a:ea typeface="Oswald"/>
              <a:cs typeface="Oswald"/>
              <a:sym typeface="Oswald"/>
            </a:endParaRPr>
          </a:p>
          <a:p>
            <a:pPr marL="457200" marR="0" lvl="0" indent="-298450" algn="l" rtl="0">
              <a:lnSpc>
                <a:spcPct val="100000"/>
              </a:lnSpc>
              <a:spcBef>
                <a:spcPts val="0"/>
              </a:spcBef>
              <a:spcAft>
                <a:spcPts val="0"/>
              </a:spcAft>
              <a:buClr>
                <a:srgbClr val="000000"/>
              </a:buClr>
              <a:buSzPts val="1100"/>
              <a:buFont typeface="Oswald"/>
              <a:buChar char="-"/>
            </a:pPr>
            <a:r>
              <a:rPr lang="nl" sz="1100" b="0" i="0" u="none" strike="noStrike" cap="none">
                <a:solidFill>
                  <a:srgbClr val="000000"/>
                </a:solidFill>
                <a:latin typeface="Oswald"/>
                <a:ea typeface="Oswald"/>
                <a:cs typeface="Oswald"/>
                <a:sym typeface="Oswald"/>
              </a:rPr>
              <a:t>veel kijkplezier!</a:t>
            </a:r>
            <a:endParaRPr sz="1100" b="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4"/>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3</a:t>
            </a:r>
            <a:endParaRPr sz="4000" b="0" i="0" u="none" strike="noStrike" cap="none">
              <a:solidFill>
                <a:srgbClr val="7AAF3F"/>
              </a:solidFill>
              <a:latin typeface="Arial"/>
              <a:ea typeface="Arial"/>
              <a:cs typeface="Arial"/>
              <a:sym typeface="Arial"/>
            </a:endParaRPr>
          </a:p>
        </p:txBody>
      </p:sp>
      <p:sp>
        <p:nvSpPr>
          <p:cNvPr id="206" name="Google Shape;206;p14"/>
          <p:cNvSpPr txBox="1"/>
          <p:nvPr/>
        </p:nvSpPr>
        <p:spPr>
          <a:xfrm>
            <a:off x="2790175" y="3298500"/>
            <a:ext cx="61134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Voor welke voorstellingen kan jouw klas Voor De Show spelen?</a:t>
            </a:r>
            <a:endParaRPr sz="3000" b="1" i="0" u="none" strike="noStrike" cap="none">
              <a:solidFill>
                <a:schemeClr val="dk1"/>
              </a:solidFill>
              <a:latin typeface="Arial"/>
              <a:ea typeface="Arial"/>
              <a:cs typeface="Arial"/>
              <a:sym typeface="Arial"/>
            </a:endParaRPr>
          </a:p>
        </p:txBody>
      </p:sp>
      <p:pic>
        <p:nvPicPr>
          <p:cNvPr id="207" name="Google Shape;207;p14" descr="https://lh5.googleusercontent.com/_wdfBePeksCCaQdQ1_VhnfZESrI-SryGQ-V6YX0etEY9uy6hFo0H8v93oIUi29M-JWLNKy0OQWFcw56CptLYOV9d39Zm2y5LokVqENavEE8w6Yt5nuT7aqCHOwcstkyV0pMtd8QmBJBY"/>
          <p:cNvPicPr preferRelativeResize="0"/>
          <p:nvPr/>
        </p:nvPicPr>
        <p:blipFill rotWithShape="1">
          <a:blip r:embed="rId3">
            <a:alphaModFix/>
          </a:blip>
          <a:srcRect l="2053" t="24894" r="219" b="25267"/>
          <a:stretch/>
        </p:blipFill>
        <p:spPr>
          <a:xfrm>
            <a:off x="222217" y="210571"/>
            <a:ext cx="8699566" cy="29559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p:cNvSpPr txBox="1"/>
          <p:nvPr/>
        </p:nvSpPr>
        <p:spPr>
          <a:xfrm>
            <a:off x="322950" y="299550"/>
            <a:ext cx="4793100" cy="4544400"/>
          </a:xfrm>
          <a:prstGeom prst="rect">
            <a:avLst/>
          </a:prstGeom>
          <a:noFill/>
          <a:ln w="9525" cap="flat" cmpd="sng">
            <a:solidFill>
              <a:srgbClr val="FFDB0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chemeClr val="dk1"/>
                </a:solidFill>
                <a:latin typeface="Comfortaa"/>
                <a:ea typeface="Comfortaa"/>
                <a:cs typeface="Comfortaa"/>
                <a:sym typeface="Comfortaa"/>
              </a:rPr>
              <a:t>“Leerlingen kijken enthousiast uit naar de voorstelling, hun blik is open. </a:t>
            </a: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900"/>
              <a:buFont typeface="Arial"/>
              <a:buNone/>
            </a:pPr>
            <a:r>
              <a:rPr lang="nl" sz="1900" b="1" i="1" u="none" strike="noStrike" cap="none">
                <a:solidFill>
                  <a:schemeClr val="dk1"/>
                </a:solidFill>
                <a:latin typeface="Comfortaa"/>
                <a:ea typeface="Comfortaa"/>
                <a:cs typeface="Comfortaa"/>
                <a:sym typeface="Comfortaa"/>
              </a:rPr>
              <a:t>Bij het kijken naar theater of dans mag iedereen zijn eigen mening of gevoel hebben. Er is geen juist of fout. Het is een kans om de kinderen op een ander manier met elkaar te laten kennismaken en samen te groeien. </a:t>
            </a: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900"/>
              <a:buFont typeface="Arial"/>
              <a:buNone/>
            </a:pP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chemeClr val="dk1"/>
                </a:solidFill>
                <a:latin typeface="Comfortaa"/>
                <a:ea typeface="Comfortaa"/>
                <a:cs typeface="Comfortaa"/>
                <a:sym typeface="Comfortaa"/>
              </a:rPr>
              <a:t>Daarom vind ik het fijn om ook </a:t>
            </a:r>
            <a:r>
              <a:rPr lang="nl" sz="1900" b="1" i="1" u="sng" strike="noStrike" cap="none">
                <a:solidFill>
                  <a:schemeClr val="dk1"/>
                </a:solidFill>
                <a:latin typeface="Comfortaa"/>
                <a:ea typeface="Comfortaa"/>
                <a:cs typeface="Comfortaa"/>
                <a:sym typeface="Comfortaa"/>
              </a:rPr>
              <a:t>vooraf aan de voorstelling</a:t>
            </a:r>
            <a:r>
              <a:rPr lang="nl" sz="1900" b="1" i="1" u="none" strike="noStrike" cap="none">
                <a:solidFill>
                  <a:schemeClr val="dk1"/>
                </a:solidFill>
                <a:latin typeface="Comfortaa"/>
                <a:ea typeface="Comfortaa"/>
                <a:cs typeface="Comfortaa"/>
                <a:sym typeface="Comfortaa"/>
              </a:rPr>
              <a:t> met de leerlingen aan de slag te gaan. ”</a:t>
            </a:r>
            <a:endParaRPr sz="1900" b="1" i="1" u="none" strike="noStrike" cap="none">
              <a:solidFill>
                <a:srgbClr val="000000"/>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 name="Google Shape;67;p2"/>
          <p:cNvPicPr preferRelativeResize="0"/>
          <p:nvPr/>
        </p:nvPicPr>
        <p:blipFill rotWithShape="1">
          <a:blip r:embed="rId3">
            <a:alphaModFix/>
          </a:blip>
          <a:srcRect l="25893" r="18550"/>
          <a:stretch/>
        </p:blipFill>
        <p:spPr>
          <a:xfrm>
            <a:off x="5607825" y="497787"/>
            <a:ext cx="3536174" cy="4242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cxnSp>
        <p:nvCxnSpPr>
          <p:cNvPr id="212" name="Google Shape;212;p15"/>
          <p:cNvCxnSpPr/>
          <p:nvPr/>
        </p:nvCxnSpPr>
        <p:spPr>
          <a:xfrm rot="10800000">
            <a:off x="903830" y="1445389"/>
            <a:ext cx="2800200" cy="0"/>
          </a:xfrm>
          <a:prstGeom prst="straightConnector1">
            <a:avLst/>
          </a:prstGeom>
          <a:noFill/>
          <a:ln w="28575" cap="flat" cmpd="sng">
            <a:solidFill>
              <a:srgbClr val="7AAF3F"/>
            </a:solidFill>
            <a:prstDash val="solid"/>
            <a:round/>
            <a:headEnd type="none" w="sm" len="sm"/>
            <a:tailEnd type="none" w="sm" len="sm"/>
          </a:ln>
        </p:spPr>
      </p:cxnSp>
      <p:sp>
        <p:nvSpPr>
          <p:cNvPr id="213" name="Google Shape;213;p15"/>
          <p:cNvSpPr txBox="1">
            <a:spLocks noGrp="1"/>
          </p:cNvSpPr>
          <p:nvPr>
            <p:ph type="title" idx="4294967295"/>
          </p:nvPr>
        </p:nvSpPr>
        <p:spPr>
          <a:xfrm>
            <a:off x="824475" y="549904"/>
            <a:ext cx="37479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Voorstellingen</a:t>
            </a:r>
            <a:endParaRPr sz="2400" b="1"/>
          </a:p>
        </p:txBody>
      </p:sp>
      <p:sp>
        <p:nvSpPr>
          <p:cNvPr id="214" name="Google Shape;214;p15"/>
          <p:cNvSpPr txBox="1">
            <a:spLocks noGrp="1"/>
          </p:cNvSpPr>
          <p:nvPr>
            <p:ph type="title" idx="4294967295"/>
          </p:nvPr>
        </p:nvSpPr>
        <p:spPr>
          <a:xfrm>
            <a:off x="824475" y="1808000"/>
            <a:ext cx="7042200" cy="32187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nl" sz="1800" i="1"/>
              <a:t>geef hier eventueel een lijstje van de voorstellingen die jouw CC zal ontsluiten via VDS</a:t>
            </a:r>
            <a:endParaRPr sz="1800" i="1"/>
          </a:p>
          <a:p>
            <a:pPr marL="457200" lvl="0" indent="-342900" algn="l" rtl="0">
              <a:lnSpc>
                <a:spcPct val="150000"/>
              </a:lnSpc>
              <a:spcBef>
                <a:spcPts val="0"/>
              </a:spcBef>
              <a:spcAft>
                <a:spcPts val="0"/>
              </a:spcAft>
              <a:buSzPts val="1800"/>
              <a:buChar char="●"/>
            </a:pPr>
            <a:r>
              <a:rPr lang="nl" sz="1800" i="1"/>
              <a:t>voeg een foto toe </a:t>
            </a:r>
            <a:endParaRPr sz="1800" i="1"/>
          </a:p>
          <a:p>
            <a:pPr marL="457200" lvl="0" indent="-342900" algn="l" rtl="0">
              <a:lnSpc>
                <a:spcPct val="150000"/>
              </a:lnSpc>
              <a:spcBef>
                <a:spcPts val="0"/>
              </a:spcBef>
              <a:spcAft>
                <a:spcPts val="0"/>
              </a:spcAft>
              <a:buSzPts val="1800"/>
              <a:buChar char="●"/>
            </a:pPr>
            <a:r>
              <a:rPr lang="nl" sz="1800" i="1"/>
              <a:t>voeg een link naar de website voor meer info over de voorstellingen</a:t>
            </a:r>
            <a:endParaRPr sz="1800" i="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6"/>
          <p:cNvPicPr preferRelativeResize="0"/>
          <p:nvPr/>
        </p:nvPicPr>
        <p:blipFill rotWithShape="1">
          <a:blip r:embed="rId3">
            <a:alphaModFix/>
          </a:blip>
          <a:srcRect t="22433" b="22433"/>
          <a:stretch/>
        </p:blipFill>
        <p:spPr>
          <a:xfrm>
            <a:off x="240300" y="244675"/>
            <a:ext cx="8663400" cy="3184330"/>
          </a:xfrm>
          <a:prstGeom prst="rect">
            <a:avLst/>
          </a:prstGeom>
          <a:noFill/>
          <a:ln>
            <a:noFill/>
          </a:ln>
        </p:spPr>
      </p:pic>
      <p:sp>
        <p:nvSpPr>
          <p:cNvPr id="220" name="Google Shape;220;p16"/>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6"/>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4</a:t>
            </a:r>
            <a:endParaRPr sz="4000" b="0" i="0" u="none" strike="noStrike" cap="none">
              <a:solidFill>
                <a:srgbClr val="7AAF3F"/>
              </a:solidFill>
              <a:latin typeface="Arial"/>
              <a:ea typeface="Arial"/>
              <a:cs typeface="Arial"/>
              <a:sym typeface="Arial"/>
            </a:endParaRPr>
          </a:p>
        </p:txBody>
      </p:sp>
      <p:sp>
        <p:nvSpPr>
          <p:cNvPr id="222" name="Google Shape;222;p16"/>
          <p:cNvSpPr txBox="1"/>
          <p:nvPr/>
        </p:nvSpPr>
        <p:spPr>
          <a:xfrm>
            <a:off x="3040500" y="3298500"/>
            <a:ext cx="55203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Vragen &amp; feedback</a:t>
            </a:r>
            <a:endParaRPr sz="3000" b="1"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cxnSp>
        <p:nvCxnSpPr>
          <p:cNvPr id="227" name="Google Shape;227;p17"/>
          <p:cNvCxnSpPr/>
          <p:nvPr/>
        </p:nvCxnSpPr>
        <p:spPr>
          <a:xfrm rot="10800000">
            <a:off x="922730" y="1653389"/>
            <a:ext cx="2800200" cy="0"/>
          </a:xfrm>
          <a:prstGeom prst="straightConnector1">
            <a:avLst/>
          </a:prstGeom>
          <a:noFill/>
          <a:ln w="28575" cap="flat" cmpd="sng">
            <a:solidFill>
              <a:srgbClr val="7AAF3F"/>
            </a:solidFill>
            <a:prstDash val="solid"/>
            <a:round/>
            <a:headEnd type="none" w="sm" len="sm"/>
            <a:tailEnd type="none" w="sm" len="sm"/>
          </a:ln>
        </p:spPr>
      </p:cxnSp>
      <p:sp>
        <p:nvSpPr>
          <p:cNvPr id="228" name="Google Shape;228;p17"/>
          <p:cNvSpPr txBox="1">
            <a:spLocks noGrp="1"/>
          </p:cNvSpPr>
          <p:nvPr>
            <p:ph type="title" idx="4294967295"/>
          </p:nvPr>
        </p:nvSpPr>
        <p:spPr>
          <a:xfrm>
            <a:off x="824400" y="757900"/>
            <a:ext cx="5486400" cy="895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nl" sz="2400" b="1"/>
              <a:t>Jouw feedback en suggesties</a:t>
            </a:r>
            <a:endParaRPr sz="2400" b="1"/>
          </a:p>
        </p:txBody>
      </p:sp>
      <p:sp>
        <p:nvSpPr>
          <p:cNvPr id="229" name="Google Shape;229;p17"/>
          <p:cNvSpPr txBox="1">
            <a:spLocks noGrp="1"/>
          </p:cNvSpPr>
          <p:nvPr>
            <p:ph type="title" idx="4294967295"/>
          </p:nvPr>
        </p:nvSpPr>
        <p:spPr>
          <a:xfrm>
            <a:off x="824400" y="2041938"/>
            <a:ext cx="7042200" cy="14256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nl" sz="1800" dirty="0"/>
              <a:t>spreek me persoonlijk aan, voor of na een voorstelling</a:t>
            </a:r>
            <a:endParaRPr sz="1800" dirty="0"/>
          </a:p>
          <a:p>
            <a:pPr marL="457200" lvl="0" indent="-342900" algn="l" rtl="0">
              <a:lnSpc>
                <a:spcPct val="150000"/>
              </a:lnSpc>
              <a:spcBef>
                <a:spcPts val="0"/>
              </a:spcBef>
              <a:spcAft>
                <a:spcPts val="0"/>
              </a:spcAft>
              <a:buSzPts val="1800"/>
              <a:buChar char="●"/>
            </a:pPr>
            <a:r>
              <a:rPr lang="nl" sz="1800" dirty="0"/>
              <a:t>stuur me een e-mail : </a:t>
            </a:r>
            <a:r>
              <a:rPr lang="nl" sz="1800" dirty="0">
                <a:highlight>
                  <a:srgbClr val="FFFF00"/>
                </a:highlight>
              </a:rPr>
              <a:t>vul jouw e-mailadres in</a:t>
            </a:r>
            <a:endParaRPr sz="1800" dirty="0">
              <a:highlight>
                <a:srgbClr val="FFFF00"/>
              </a:highlight>
            </a:endParaRPr>
          </a:p>
          <a:p>
            <a:pPr marL="457200" lvl="0" indent="-342900" algn="l" rtl="0">
              <a:lnSpc>
                <a:spcPct val="150000"/>
              </a:lnSpc>
              <a:spcBef>
                <a:spcPts val="0"/>
              </a:spcBef>
              <a:spcAft>
                <a:spcPts val="0"/>
              </a:spcAft>
              <a:buSzPts val="1800"/>
              <a:buChar char="●"/>
            </a:pPr>
            <a:r>
              <a:rPr lang="nl" sz="1800" dirty="0"/>
              <a:t>vul het feedbackformulier in:</a:t>
            </a:r>
            <a:endParaRPr sz="1800" dirty="0"/>
          </a:p>
          <a:p>
            <a:pPr marL="0" lvl="0" indent="0" algn="l" rtl="0">
              <a:lnSpc>
                <a:spcPct val="150000"/>
              </a:lnSpc>
              <a:spcBef>
                <a:spcPts val="0"/>
              </a:spcBef>
              <a:spcAft>
                <a:spcPts val="0"/>
              </a:spcAft>
              <a:buSzPts val="2800"/>
              <a:buNone/>
            </a:pPr>
            <a:endParaRPr sz="1800" dirty="0"/>
          </a:p>
          <a:p>
            <a:pPr marL="0" lvl="0" indent="0" algn="l" rtl="0">
              <a:lnSpc>
                <a:spcPct val="150000"/>
              </a:lnSpc>
              <a:spcBef>
                <a:spcPts val="0"/>
              </a:spcBef>
              <a:spcAft>
                <a:spcPts val="0"/>
              </a:spcAft>
              <a:buSzPts val="2800"/>
              <a:buNone/>
            </a:pPr>
            <a:endParaRPr sz="1800" dirty="0"/>
          </a:p>
          <a:p>
            <a:pPr marL="0" lvl="0" indent="0" algn="l" rtl="0">
              <a:lnSpc>
                <a:spcPct val="150000"/>
              </a:lnSpc>
              <a:spcBef>
                <a:spcPts val="0"/>
              </a:spcBef>
              <a:spcAft>
                <a:spcPts val="0"/>
              </a:spcAft>
              <a:buSzPts val="2800"/>
              <a:buNone/>
            </a:pPr>
            <a:endParaRPr sz="1800" dirty="0"/>
          </a:p>
        </p:txBody>
      </p:sp>
      <p:sp>
        <p:nvSpPr>
          <p:cNvPr id="230" name="Google Shape;230;p17">
            <a:hlinkClick r:id="rId3"/>
          </p:cNvPr>
          <p:cNvSpPr/>
          <p:nvPr/>
        </p:nvSpPr>
        <p:spPr>
          <a:xfrm>
            <a:off x="1342405" y="3508226"/>
            <a:ext cx="2928600" cy="695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l" sz="1400" b="1" i="0" u="sng" strike="noStrike" cap="none" dirty="0">
                <a:solidFill>
                  <a:schemeClr val="hlink"/>
                </a:solidFill>
                <a:latin typeface="Arial"/>
                <a:ea typeface="Arial"/>
                <a:cs typeface="Arial"/>
                <a:sym typeface="Arial"/>
                <a:hlinkClick r:id="rId4"/>
              </a:rPr>
              <a:t>naar het feedbackformulier</a:t>
            </a: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e346e2f9b9_0_5"/>
          <p:cNvSpPr txBox="1"/>
          <p:nvPr/>
        </p:nvSpPr>
        <p:spPr>
          <a:xfrm>
            <a:off x="420450" y="261500"/>
            <a:ext cx="73338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Teaser uit het eerste en tweede leerjaar (49 sec)</a:t>
            </a:r>
            <a:endParaRPr sz="2400" b="1" i="0" u="none" strike="noStrike" cap="none">
              <a:solidFill>
                <a:srgbClr val="000000"/>
              </a:solidFill>
              <a:latin typeface="Arial"/>
              <a:ea typeface="Arial"/>
              <a:cs typeface="Arial"/>
              <a:sym typeface="Arial"/>
            </a:endParaRPr>
          </a:p>
        </p:txBody>
      </p:sp>
      <p:cxnSp>
        <p:nvCxnSpPr>
          <p:cNvPr id="243" name="Google Shape;243;g1e346e2f9b9_0_5"/>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244" name="Google Shape;244;g1e346e2f9b9_0_5">
            <a:hlinkClick r:id="rId3"/>
          </p:cNvPr>
          <p:cNvPicPr preferRelativeResize="0"/>
          <p:nvPr/>
        </p:nvPicPr>
        <p:blipFill rotWithShape="1">
          <a:blip r:embed="rId4">
            <a:alphaModFix/>
          </a:blip>
          <a:srcRect l="12173" t="30848" r="38990" b="17695"/>
          <a:stretch/>
        </p:blipFill>
        <p:spPr>
          <a:xfrm>
            <a:off x="2459350" y="1315425"/>
            <a:ext cx="6470549" cy="36221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Sfeerfilmpje uit het zesde leerjaar (2,30 min)</a:t>
            </a:r>
            <a:endParaRPr sz="2400" b="1" i="0" u="none" strike="noStrike" cap="none">
              <a:solidFill>
                <a:srgbClr val="000000"/>
              </a:solidFill>
              <a:latin typeface="Arial"/>
              <a:ea typeface="Arial"/>
              <a:cs typeface="Arial"/>
              <a:sym typeface="Arial"/>
            </a:endParaRPr>
          </a:p>
        </p:txBody>
      </p:sp>
      <p:cxnSp>
        <p:nvCxnSpPr>
          <p:cNvPr id="236" name="Google Shape;236;p3"/>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237" name="Google Shape;237;p3">
            <a:hlinkClick r:id="rId3"/>
          </p:cNvPr>
          <p:cNvPicPr preferRelativeResize="0"/>
          <p:nvPr/>
        </p:nvPicPr>
        <p:blipFill rotWithShape="1">
          <a:blip r:embed="rId4">
            <a:alphaModFix/>
          </a:blip>
          <a:srcRect l="29324" t="24529" r="10407" b="12315"/>
          <a:stretch/>
        </p:blipFill>
        <p:spPr>
          <a:xfrm>
            <a:off x="2438650" y="1278525"/>
            <a:ext cx="6487901" cy="3611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da7c5640f7_0_138"/>
          <p:cNvSpPr txBox="1"/>
          <p:nvPr/>
        </p:nvSpPr>
        <p:spPr>
          <a:xfrm>
            <a:off x="237250" y="3774850"/>
            <a:ext cx="6606300" cy="43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nl" sz="1500" b="1">
                <a:highlight>
                  <a:srgbClr val="FFFFFF"/>
                </a:highlight>
              </a:rPr>
              <a:t>Veel spelplezier</a:t>
            </a:r>
            <a:br>
              <a:rPr lang="nl" sz="1500" b="1">
                <a:highlight>
                  <a:srgbClr val="FFFFFF"/>
                </a:highlight>
              </a:rPr>
            </a:br>
            <a:r>
              <a:rPr lang="nl" sz="1500" b="1">
                <a:highlight>
                  <a:srgbClr val="FFFFFF"/>
                </a:highlight>
              </a:rPr>
              <a:t>en geniet van de voorstelling !</a:t>
            </a:r>
            <a:br>
              <a:rPr lang="nl" sz="1000" b="1">
                <a:highlight>
                  <a:srgbClr val="FFFF00"/>
                </a:highlight>
              </a:rPr>
            </a:br>
            <a:r>
              <a:rPr lang="nl" b="1" u="sng">
                <a:solidFill>
                  <a:schemeClr val="hlink"/>
                </a:solidFill>
                <a:hlinkClick r:id="rId3"/>
              </a:rPr>
              <a:t>www.voordeshow.be</a:t>
            </a:r>
            <a:r>
              <a:rPr lang="nl" b="1"/>
              <a:t>  //  </a:t>
            </a:r>
            <a:r>
              <a:rPr lang="nl" sz="1000" b="1">
                <a:solidFill>
                  <a:schemeClr val="dk1"/>
                </a:solidFill>
                <a:highlight>
                  <a:srgbClr val="FFFF00"/>
                </a:highlight>
              </a:rPr>
              <a:t> jouw mailadres of website van jouw cultuurhuis</a:t>
            </a:r>
            <a:endParaRPr b="1"/>
          </a:p>
          <a:p>
            <a:pPr marL="0" lvl="0" indent="0" algn="l" rtl="0">
              <a:lnSpc>
                <a:spcPct val="115000"/>
              </a:lnSpc>
              <a:spcBef>
                <a:spcPts val="0"/>
              </a:spcBef>
              <a:spcAft>
                <a:spcPts val="0"/>
              </a:spcAft>
              <a:buNone/>
            </a:pPr>
            <a:endParaRPr b="1"/>
          </a:p>
        </p:txBody>
      </p:sp>
      <p:cxnSp>
        <p:nvCxnSpPr>
          <p:cNvPr id="250" name="Google Shape;250;g2da7c5640f7_0_138"/>
          <p:cNvCxnSpPr/>
          <p:nvPr/>
        </p:nvCxnSpPr>
        <p:spPr>
          <a:xfrm>
            <a:off x="305650" y="4746543"/>
            <a:ext cx="2000100" cy="0"/>
          </a:xfrm>
          <a:prstGeom prst="straightConnector1">
            <a:avLst/>
          </a:prstGeom>
          <a:noFill/>
          <a:ln w="28575" cap="flat" cmpd="sng">
            <a:solidFill>
              <a:srgbClr val="000000"/>
            </a:solidFill>
            <a:prstDash val="solid"/>
            <a:round/>
            <a:headEnd type="none" w="med" len="med"/>
            <a:tailEnd type="none" w="med" len="med"/>
          </a:ln>
        </p:spPr>
      </p:cxnSp>
      <p:pic>
        <p:nvPicPr>
          <p:cNvPr id="251" name="Google Shape;251;g2da7c5640f7_0_138"/>
          <p:cNvPicPr preferRelativeResize="0"/>
          <p:nvPr/>
        </p:nvPicPr>
        <p:blipFill>
          <a:blip r:embed="rId4">
            <a:alphaModFix/>
          </a:blip>
          <a:stretch>
            <a:fillRect/>
          </a:stretch>
        </p:blipFill>
        <p:spPr>
          <a:xfrm>
            <a:off x="6952375" y="3774850"/>
            <a:ext cx="2191624" cy="1413876"/>
          </a:xfrm>
          <a:prstGeom prst="rect">
            <a:avLst/>
          </a:prstGeom>
          <a:noFill/>
          <a:ln>
            <a:noFill/>
          </a:ln>
        </p:spPr>
      </p:pic>
      <p:pic>
        <p:nvPicPr>
          <p:cNvPr id="252" name="Google Shape;252;g2da7c5640f7_0_138"/>
          <p:cNvPicPr preferRelativeResize="0"/>
          <p:nvPr/>
        </p:nvPicPr>
        <p:blipFill rotWithShape="1">
          <a:blip r:embed="rId5">
            <a:alphaModFix/>
          </a:blip>
          <a:srcRect t="5348" r="-2364" b="29266"/>
          <a:stretch/>
        </p:blipFill>
        <p:spPr>
          <a:xfrm>
            <a:off x="0" y="-343575"/>
            <a:ext cx="9372052" cy="3990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1496094946f_1_12"/>
          <p:cNvSpPr txBox="1"/>
          <p:nvPr/>
        </p:nvSpPr>
        <p:spPr>
          <a:xfrm>
            <a:off x="570300" y="450150"/>
            <a:ext cx="8100900" cy="4374000"/>
          </a:xfrm>
          <a:prstGeom prst="rect">
            <a:avLst/>
          </a:prstGeom>
          <a:noFill/>
          <a:ln w="9525" cap="flat" cmpd="sng">
            <a:solidFill>
              <a:srgbClr val="FFDB0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rgbClr val="000000"/>
                </a:solidFill>
                <a:latin typeface="Comfortaa"/>
                <a:ea typeface="Comfortaa"/>
                <a:cs typeface="Comfortaa"/>
                <a:sym typeface="Comfortaa"/>
              </a:rPr>
              <a:t>“</a:t>
            </a:r>
            <a:r>
              <a:rPr lang="nl" sz="1800" b="1" i="1" u="none" strike="noStrike" cap="none">
                <a:solidFill>
                  <a:srgbClr val="000000"/>
                </a:solidFill>
                <a:latin typeface="Comfortaa"/>
                <a:ea typeface="Comfortaa"/>
                <a:cs typeface="Comfortaa"/>
                <a:sym typeface="Comfortaa"/>
              </a:rPr>
              <a:t>Hierbij kort onze feedback over Voor De Show in onze klas 😊:</a:t>
            </a:r>
            <a:endParaRPr sz="1800" b="1" i="1" u="none" strike="noStrike" cap="none">
              <a:solidFill>
                <a:srgbClr val="000000"/>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800" b="1" i="1" u="none" strike="noStrike" cap="none">
                <a:solidFill>
                  <a:srgbClr val="000000"/>
                </a:solidFill>
                <a:latin typeface="Comfortaa"/>
                <a:ea typeface="Comfortaa"/>
                <a:cs typeface="Comfortaa"/>
                <a:sym typeface="Comfortaa"/>
              </a:rPr>
              <a:t> </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Zeer positief, het spookje maakt het echt leuk voor de kinderen</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Je kan dit in je klas geven wanneer het past</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Kinderen zoeken echt mee: daarheen moet je gaan, dat hebben we nog niet beluisterd….</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Eigenlijk wordt zo alles duidelijk uitgelegd, de leerkracht moet maar kort aanvullen</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Het muzo moment (tableau vivant - opdracht Verbeelding) was echt tof opgebouwd, dit werkte echt motiverend </a:t>
            </a:r>
            <a:endParaRPr sz="1800" b="1" i="1" u="none" strike="noStrike" cap="none">
              <a:solidFill>
                <a:srgbClr val="000000"/>
              </a:solidFill>
              <a:latin typeface="Comfortaa"/>
              <a:ea typeface="Comfortaa"/>
              <a:cs typeface="Comfortaa"/>
              <a:sym typeface="Comfortaa"/>
            </a:endParaRPr>
          </a:p>
          <a:p>
            <a:pPr marL="457200" marR="0" lvl="0" indent="-342900" algn="l" rtl="0">
              <a:lnSpc>
                <a:spcPct val="100000"/>
              </a:lnSpc>
              <a:spcBef>
                <a:spcPts val="0"/>
              </a:spcBef>
              <a:spcAft>
                <a:spcPts val="0"/>
              </a:spcAft>
              <a:buClr>
                <a:srgbClr val="000000"/>
              </a:buClr>
              <a:buSzPts val="1800"/>
              <a:buFont typeface="Comfortaa"/>
              <a:buChar char="-"/>
            </a:pPr>
            <a:r>
              <a:rPr lang="nl" sz="1800" b="1" i="1" u="none" strike="noStrike" cap="none">
                <a:solidFill>
                  <a:srgbClr val="000000"/>
                </a:solidFill>
                <a:latin typeface="Comfortaa"/>
                <a:ea typeface="Comfortaa"/>
                <a:cs typeface="Comfortaa"/>
                <a:sym typeface="Comfortaa"/>
              </a:rPr>
              <a:t>Het bekijken van de trailer was ook leuk, omdat dit toch wel wat anders was dan ze gewoon waren”</a:t>
            </a:r>
            <a:endParaRPr sz="1800" b="1" i="1" u="none" strike="noStrike" cap="none">
              <a:solidFill>
                <a:srgbClr val="000000"/>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 sz="1600" b="0" i="0" u="none" strike="noStrike" cap="none">
                <a:solidFill>
                  <a:srgbClr val="000000"/>
                </a:solidFill>
                <a:latin typeface="Arial"/>
                <a:ea typeface="Arial"/>
                <a:cs typeface="Arial"/>
                <a:sym typeface="Arial"/>
              </a:rPr>
              <a:t>Tamara De Caluwe (leerkracht vierde leerjaar basisschool Heilige Familie)</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1496094946f_1_0"/>
          <p:cNvSpPr txBox="1"/>
          <p:nvPr/>
        </p:nvSpPr>
        <p:spPr>
          <a:xfrm>
            <a:off x="230350" y="242125"/>
            <a:ext cx="6574500" cy="4478100"/>
          </a:xfrm>
          <a:prstGeom prst="rect">
            <a:avLst/>
          </a:prstGeom>
          <a:noFill/>
          <a:ln w="9525" cap="flat" cmpd="sng">
            <a:solidFill>
              <a:srgbClr val="FFDB0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chemeClr val="dk1"/>
                </a:solidFill>
                <a:latin typeface="Comfortaa"/>
                <a:ea typeface="Comfortaa"/>
                <a:cs typeface="Comfortaa"/>
                <a:sym typeface="Comfortaa"/>
              </a:rPr>
              <a:t>“Deze tool is zò handig omdat het gewoon kant-en-klaar is. De leerlingen doorlopen dit eenvoudig, het is makkelijk verteerbaar en je kiest zelf hoeveel tijd je eraan besteed in de klas.”</a:t>
            </a: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9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nl" sz="1900" b="1" i="1" u="none" strike="noStrike" cap="none">
                <a:solidFill>
                  <a:srgbClr val="222222"/>
                </a:solidFill>
                <a:latin typeface="Comfortaa"/>
                <a:ea typeface="Comfortaa"/>
                <a:cs typeface="Comfortaa"/>
                <a:sym typeface="Comfortaa"/>
              </a:rPr>
              <a:t>Wat voor mij ook heel handig is, is dat ik de leerlingen hiermee ook zelfstandig aan de slag kan laten gaan. Ik kopieer de link en zet dat op onze classroom en zo kunnen de leerlingen individueel of in kleine groepjes op ontdekking gaan. Als ik weinig tijd heb, steek ik dit bv. in contractwerk en dan kunnen ze op eigen ritme met de tool aan de slag.”</a:t>
            </a:r>
            <a:endParaRPr sz="2700" b="1" i="1" u="none" strike="noStrike" cap="none">
              <a:solidFill>
                <a:schemeClr val="dk1"/>
              </a:solidFill>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l" sz="1600" b="0" i="0" u="none" strike="noStrike" cap="none">
                <a:solidFill>
                  <a:srgbClr val="000000"/>
                </a:solidFill>
                <a:latin typeface="Arial"/>
                <a:ea typeface="Arial"/>
                <a:cs typeface="Arial"/>
                <a:sym typeface="Arial"/>
              </a:rPr>
              <a:t>Nele Van Bouwel (leerkracht zesde leerjaar Sint-Jansschool)</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 name="Google Shape;78;g1496094946f_1_0"/>
          <p:cNvPicPr preferRelativeResize="0"/>
          <p:nvPr/>
        </p:nvPicPr>
        <p:blipFill rotWithShape="1">
          <a:blip r:embed="rId3">
            <a:alphaModFix/>
          </a:blip>
          <a:srcRect l="27200" r="37766" b="21854"/>
          <a:stretch/>
        </p:blipFill>
        <p:spPr>
          <a:xfrm>
            <a:off x="6923750" y="1178925"/>
            <a:ext cx="2220250" cy="2785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4"/>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a:solidFill>
                  <a:srgbClr val="000000"/>
                </a:solidFill>
                <a:latin typeface="Arial"/>
                <a:ea typeface="Arial"/>
                <a:cs typeface="Arial"/>
                <a:sym typeface="Arial"/>
              </a:rPr>
              <a:t>Sfeerfilmpje uit het eerste leerjaar (2 min)</a:t>
            </a:r>
            <a:endParaRPr sz="2400" b="1" i="0" u="none" strike="noStrike" cap="none">
              <a:solidFill>
                <a:srgbClr val="000000"/>
              </a:solidFill>
              <a:latin typeface="Arial"/>
              <a:ea typeface="Arial"/>
              <a:cs typeface="Arial"/>
              <a:sym typeface="Arial"/>
            </a:endParaRPr>
          </a:p>
        </p:txBody>
      </p:sp>
      <p:cxnSp>
        <p:nvCxnSpPr>
          <p:cNvPr id="84" name="Google Shape;84;p34"/>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sp>
        <p:nvSpPr>
          <p:cNvPr id="85" name="Google Shape;85;p34"/>
          <p:cNvSpPr/>
          <p:nvPr/>
        </p:nvSpPr>
        <p:spPr>
          <a:xfrm>
            <a:off x="217449" y="3066118"/>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34"/>
          <p:cNvSpPr/>
          <p:nvPr/>
        </p:nvSpPr>
        <p:spPr>
          <a:xfrm>
            <a:off x="332858" y="2580745"/>
            <a:ext cx="3944381" cy="2318575"/>
          </a:xfrm>
          <a:prstGeom prst="wedgeRectCallout">
            <a:avLst>
              <a:gd name="adj1" fmla="val 58675"/>
              <a:gd name="adj2" fmla="val 1494"/>
            </a:avLst>
          </a:prstGeom>
          <a:solidFill>
            <a:srgbClr val="FFC000"/>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nl" sz="1400" b="0" i="0" u="none" strike="noStrike" cap="none">
                <a:solidFill>
                  <a:schemeClr val="lt1"/>
                </a:solidFill>
                <a:latin typeface="Arial"/>
                <a:ea typeface="Arial"/>
                <a:cs typeface="Arial"/>
                <a:sym typeface="Arial"/>
              </a:rPr>
              <a:t>We gaan op bezoek bij Juf Kim in de 1ste en 2de klas van de Sint-Carolusschool (Puurs-Sint-Amands). Met véél enthousiasme en show smijten de leerlingen zich in het theaterspel en in de voorstelling “De Wachters”. Samen namen ze via het digibord een kijkje in het theatergebouw van CC Ter Dilft (Bornem). Ook programmator Bart Wauters werpt een persoonlijke blik op Voor De Show. </a:t>
            </a:r>
            <a:endParaRPr sz="1400" b="0" i="0" u="none" strike="noStrike" cap="none">
              <a:solidFill>
                <a:schemeClr val="lt1"/>
              </a:solidFill>
              <a:latin typeface="Arial"/>
              <a:ea typeface="Arial"/>
              <a:cs typeface="Arial"/>
              <a:sym typeface="Arial"/>
            </a:endParaRPr>
          </a:p>
        </p:txBody>
      </p:sp>
      <p:pic>
        <p:nvPicPr>
          <p:cNvPr id="87" name="Google Shape;87;p34">
            <a:hlinkClick r:id="rId3"/>
          </p:cNvPr>
          <p:cNvPicPr preferRelativeResize="0"/>
          <p:nvPr/>
        </p:nvPicPr>
        <p:blipFill rotWithShape="1">
          <a:blip r:embed="rId4">
            <a:alphaModFix/>
          </a:blip>
          <a:srcRect/>
          <a:stretch/>
        </p:blipFill>
        <p:spPr>
          <a:xfrm>
            <a:off x="4478056" y="970947"/>
            <a:ext cx="4448495" cy="25152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p:nvPr/>
        </p:nvSpPr>
        <p:spPr>
          <a:xfrm rot="-5400000">
            <a:off x="-326562" y="603139"/>
            <a:ext cx="1259100" cy="36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nl" sz="1000" b="1" i="0" u="none" strike="noStrike" cap="none">
                <a:solidFill>
                  <a:srgbClr val="0097D1"/>
                </a:solidFill>
                <a:latin typeface="Arial"/>
                <a:ea typeface="Arial"/>
                <a:cs typeface="Arial"/>
                <a:sym typeface="Arial"/>
              </a:rPr>
              <a:t>INHOUD</a:t>
            </a:r>
            <a:endParaRPr sz="1000" b="1" i="0" u="none" strike="noStrike" cap="none">
              <a:solidFill>
                <a:srgbClr val="0097D1"/>
              </a:solidFill>
              <a:latin typeface="Arial"/>
              <a:ea typeface="Arial"/>
              <a:cs typeface="Arial"/>
              <a:sym typeface="Arial"/>
            </a:endParaRPr>
          </a:p>
        </p:txBody>
      </p:sp>
      <p:graphicFrame>
        <p:nvGraphicFramePr>
          <p:cNvPr id="93" name="Google Shape;93;p4"/>
          <p:cNvGraphicFramePr/>
          <p:nvPr/>
        </p:nvGraphicFramePr>
        <p:xfrm>
          <a:off x="907000" y="480463"/>
          <a:ext cx="7140900" cy="4182550"/>
        </p:xfrm>
        <a:graphic>
          <a:graphicData uri="http://schemas.openxmlformats.org/drawingml/2006/table">
            <a:tbl>
              <a:tblPr>
                <a:noFill/>
                <a:tableStyleId>{7CBD0FE2-B9ED-449A-9A1F-C19035884002}</a:tableStyleId>
              </a:tblPr>
              <a:tblGrid>
                <a:gridCol w="1346275">
                  <a:extLst>
                    <a:ext uri="{9D8B030D-6E8A-4147-A177-3AD203B41FA5}">
                      <a16:colId xmlns:a16="http://schemas.microsoft.com/office/drawing/2014/main" val="20000"/>
                    </a:ext>
                  </a:extLst>
                </a:gridCol>
                <a:gridCol w="5794625">
                  <a:extLst>
                    <a:ext uri="{9D8B030D-6E8A-4147-A177-3AD203B41FA5}">
                      <a16:colId xmlns:a16="http://schemas.microsoft.com/office/drawing/2014/main" val="20001"/>
                    </a:ext>
                  </a:extLst>
                </a:gridCol>
              </a:tblGrid>
              <a:tr h="815800">
                <a:tc>
                  <a:txBody>
                    <a:bodyPr/>
                    <a:lstStyle/>
                    <a:p>
                      <a:pPr marL="0" marR="0" lvl="0" indent="0" algn="l" rtl="0">
                        <a:lnSpc>
                          <a:spcPct val="100000"/>
                        </a:lnSpc>
                        <a:spcBef>
                          <a:spcPts val="0"/>
                        </a:spcBef>
                        <a:spcAft>
                          <a:spcPts val="0"/>
                        </a:spcAft>
                        <a:buClr>
                          <a:schemeClr val="dk1"/>
                        </a:buClr>
                        <a:buSzPts val="1100"/>
                        <a:buFont typeface="Arial"/>
                        <a:buNone/>
                      </a:pPr>
                      <a:r>
                        <a:rPr lang="nl" sz="1800" b="1" u="none" strike="noStrike" cap="none">
                          <a:solidFill>
                            <a:srgbClr val="0097D1"/>
                          </a:solidFill>
                        </a:rPr>
                        <a:t>1.</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nl" sz="1800" u="none" strike="noStrike" cap="none">
                          <a:solidFill>
                            <a:schemeClr val="dk1"/>
                          </a:solidFill>
                        </a:rPr>
                        <a:t>Wat is Voor De Show (demo)</a:t>
                      </a:r>
                      <a:endParaRPr sz="18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0"/>
                  </a:ext>
                </a:extLst>
              </a:tr>
              <a:tr h="11222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p>
                    <a:p>
                      <a:pPr marL="0" marR="0" lvl="0" indent="0" algn="l" rtl="0">
                        <a:lnSpc>
                          <a:spcPct val="100000"/>
                        </a:lnSpc>
                        <a:spcBef>
                          <a:spcPts val="0"/>
                        </a:spcBef>
                        <a:spcAft>
                          <a:spcPts val="0"/>
                        </a:spcAft>
                        <a:buClr>
                          <a:srgbClr val="000000"/>
                        </a:buClr>
                        <a:buSzPts val="1100"/>
                        <a:buFont typeface="Arial"/>
                        <a:buNone/>
                      </a:pPr>
                      <a:r>
                        <a:rPr lang="nl" sz="1800" b="1" u="none" strike="noStrike" cap="none">
                          <a:solidFill>
                            <a:srgbClr val="0097D1"/>
                          </a:solidFill>
                        </a:rPr>
                        <a:t>2.</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nl" sz="1800" u="none" strike="noStrike" cap="none">
                          <a:solidFill>
                            <a:schemeClr val="dk1"/>
                          </a:solidFill>
                        </a:rPr>
                        <a:t>Wat is jouw rol als leerkracht?</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1"/>
                  </a:ext>
                </a:extLst>
              </a:tr>
              <a:tr h="11222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p>
                    <a:p>
                      <a:pPr marL="0" marR="0" lvl="0" indent="0" algn="l" rtl="0">
                        <a:lnSpc>
                          <a:spcPct val="100000"/>
                        </a:lnSpc>
                        <a:spcBef>
                          <a:spcPts val="0"/>
                        </a:spcBef>
                        <a:spcAft>
                          <a:spcPts val="0"/>
                        </a:spcAft>
                        <a:buClr>
                          <a:srgbClr val="000000"/>
                        </a:buClr>
                        <a:buSzPts val="1800"/>
                        <a:buFont typeface="Arial"/>
                        <a:buNone/>
                      </a:pPr>
                      <a:r>
                        <a:rPr lang="nl" sz="1800" b="1" u="none" strike="noStrike" cap="none">
                          <a:solidFill>
                            <a:srgbClr val="0097D1"/>
                          </a:solidFill>
                        </a:rPr>
                        <a:t>3.</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nl" sz="1800" u="none" strike="noStrike" cap="none">
                          <a:solidFill>
                            <a:schemeClr val="dk1"/>
                          </a:solidFill>
                        </a:rPr>
                        <a:t>Voor welke voorstellingen bieden we dit spel aan?</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2"/>
                  </a:ext>
                </a:extLst>
              </a:tr>
              <a:tr h="1122250">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p>
                    <a:p>
                      <a:pPr marL="0" marR="0" lvl="0" indent="0" algn="l" rtl="0">
                        <a:lnSpc>
                          <a:spcPct val="100000"/>
                        </a:lnSpc>
                        <a:spcBef>
                          <a:spcPts val="0"/>
                        </a:spcBef>
                        <a:spcAft>
                          <a:spcPts val="0"/>
                        </a:spcAft>
                        <a:buClr>
                          <a:srgbClr val="000000"/>
                        </a:buClr>
                        <a:buSzPts val="1800"/>
                        <a:buFont typeface="Arial"/>
                        <a:buNone/>
                      </a:pPr>
                      <a:r>
                        <a:rPr lang="nl" sz="1800" b="1" u="none" strike="noStrike" cap="none">
                          <a:solidFill>
                            <a:srgbClr val="0097D1"/>
                          </a:solidFill>
                        </a:rPr>
                        <a:t>4.</a:t>
                      </a:r>
                      <a:endParaRPr sz="1800" b="1" u="none" strike="noStrike" cap="none">
                        <a:solidFill>
                          <a:srgbClr val="0097D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nl" sz="1800" u="none" strike="noStrike" cap="none">
                          <a:solidFill>
                            <a:schemeClr val="dk1"/>
                          </a:solidFill>
                        </a:rPr>
                        <a:t>Vragen en feedback</a:t>
                      </a:r>
                      <a:endParaRPr sz="18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800" b="1"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0097D1"/>
                      </a:solidFill>
                      <a:prstDash val="solid"/>
                      <a:round/>
                      <a:headEnd type="none" w="sm" len="sm"/>
                      <a:tailEnd type="none" w="sm" len="sm"/>
                    </a:lnT>
                    <a:lnB w="28575" cap="flat" cmpd="sng">
                      <a:solidFill>
                        <a:srgbClr val="0097D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94" name="Google Shape;94;p4"/>
          <p:cNvPicPr preferRelativeResize="0"/>
          <p:nvPr/>
        </p:nvPicPr>
        <p:blipFill rotWithShape="1">
          <a:blip r:embed="rId3">
            <a:alphaModFix/>
          </a:blip>
          <a:srcRect/>
          <a:stretch/>
        </p:blipFill>
        <p:spPr>
          <a:xfrm>
            <a:off x="7594125" y="155250"/>
            <a:ext cx="1310900" cy="84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5"/>
          <p:cNvPicPr preferRelativeResize="0"/>
          <p:nvPr/>
        </p:nvPicPr>
        <p:blipFill rotWithShape="1">
          <a:blip r:embed="rId3">
            <a:alphaModFix/>
          </a:blip>
          <a:srcRect t="9040" r="-512"/>
          <a:stretch/>
        </p:blipFill>
        <p:spPr>
          <a:xfrm>
            <a:off x="-43875" y="-1935999"/>
            <a:ext cx="9231775" cy="5568125"/>
          </a:xfrm>
          <a:prstGeom prst="rect">
            <a:avLst/>
          </a:prstGeom>
          <a:noFill/>
          <a:ln>
            <a:noFill/>
          </a:ln>
        </p:spPr>
      </p:pic>
      <p:sp>
        <p:nvSpPr>
          <p:cNvPr id="100" name="Google Shape;100;p5"/>
          <p:cNvSpPr/>
          <p:nvPr/>
        </p:nvSpPr>
        <p:spPr>
          <a:xfrm rot="2672601">
            <a:off x="1173176" y="3529047"/>
            <a:ext cx="1144489" cy="1144489"/>
          </a:xfrm>
          <a:prstGeom prst="rect">
            <a:avLst/>
          </a:prstGeom>
          <a:noFill/>
          <a:ln w="28575" cap="flat" cmpd="sng">
            <a:solidFill>
              <a:srgbClr val="7AAF3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
          <p:cNvSpPr txBox="1"/>
          <p:nvPr/>
        </p:nvSpPr>
        <p:spPr>
          <a:xfrm>
            <a:off x="1220275" y="3543150"/>
            <a:ext cx="1050300" cy="1116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nl" sz="4000" b="0" i="0" u="none" strike="noStrike" cap="none">
                <a:solidFill>
                  <a:srgbClr val="7AAF3F"/>
                </a:solidFill>
                <a:latin typeface="Arial"/>
                <a:ea typeface="Arial"/>
                <a:cs typeface="Arial"/>
                <a:sym typeface="Arial"/>
              </a:rPr>
              <a:t>1</a:t>
            </a:r>
            <a:endParaRPr sz="4000" b="0" i="0" u="none" strike="noStrike" cap="none">
              <a:solidFill>
                <a:srgbClr val="7AAF3F"/>
              </a:solidFill>
              <a:latin typeface="Arial"/>
              <a:ea typeface="Arial"/>
              <a:cs typeface="Arial"/>
              <a:sym typeface="Arial"/>
            </a:endParaRPr>
          </a:p>
        </p:txBody>
      </p:sp>
      <p:sp>
        <p:nvSpPr>
          <p:cNvPr id="102" name="Google Shape;102;p5"/>
          <p:cNvSpPr txBox="1"/>
          <p:nvPr/>
        </p:nvSpPr>
        <p:spPr>
          <a:xfrm>
            <a:off x="3040500" y="3298500"/>
            <a:ext cx="5520300" cy="160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i="0" u="none" strike="noStrike" cap="none">
                <a:solidFill>
                  <a:schemeClr val="dk1"/>
                </a:solidFill>
                <a:latin typeface="Arial"/>
                <a:ea typeface="Arial"/>
                <a:cs typeface="Arial"/>
                <a:sym typeface="Arial"/>
              </a:rPr>
              <a:t>Wat is Voor De Show (demo)</a:t>
            </a:r>
            <a:endParaRPr sz="3000" b="1"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07" name="Google Shape;107;p6"/>
          <p:cNvGrpSpPr/>
          <p:nvPr/>
        </p:nvGrpSpPr>
        <p:grpSpPr>
          <a:xfrm>
            <a:off x="-78352" y="89550"/>
            <a:ext cx="9373770" cy="4787862"/>
            <a:chOff x="152375" y="198975"/>
            <a:chExt cx="8991626" cy="4596200"/>
          </a:xfrm>
        </p:grpSpPr>
        <p:pic>
          <p:nvPicPr>
            <p:cNvPr id="108" name="Google Shape;108;p6"/>
            <p:cNvPicPr preferRelativeResize="0"/>
            <p:nvPr/>
          </p:nvPicPr>
          <p:blipFill>
            <a:blip r:embed="rId3">
              <a:alphaModFix/>
            </a:blip>
            <a:stretch>
              <a:fillRect/>
            </a:stretch>
          </p:blipFill>
          <p:spPr>
            <a:xfrm>
              <a:off x="152375" y="198975"/>
              <a:ext cx="8991626" cy="4485926"/>
            </a:xfrm>
            <a:prstGeom prst="rect">
              <a:avLst/>
            </a:prstGeom>
            <a:noFill/>
            <a:ln>
              <a:noFill/>
            </a:ln>
          </p:spPr>
        </p:pic>
        <p:sp>
          <p:nvSpPr>
            <p:cNvPr id="109" name="Google Shape;109;p6"/>
            <p:cNvSpPr/>
            <p:nvPr/>
          </p:nvSpPr>
          <p:spPr>
            <a:xfrm>
              <a:off x="304675" y="349450"/>
              <a:ext cx="2845500" cy="75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6"/>
            <p:cNvSpPr/>
            <p:nvPr/>
          </p:nvSpPr>
          <p:spPr>
            <a:xfrm>
              <a:off x="3628800" y="3345275"/>
              <a:ext cx="5075100" cy="144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3"/>
          <p:cNvSpPr txBox="1"/>
          <p:nvPr/>
        </p:nvSpPr>
        <p:spPr>
          <a:xfrm>
            <a:off x="420450" y="261500"/>
            <a:ext cx="6658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 sz="2400" b="1" i="0" u="none" strike="noStrike" cap="none" dirty="0">
                <a:solidFill>
                  <a:srgbClr val="000000"/>
                </a:solidFill>
                <a:latin typeface="Arial"/>
                <a:ea typeface="Arial"/>
                <a:cs typeface="Arial"/>
                <a:sym typeface="Arial"/>
              </a:rPr>
              <a:t>Demo-video lager onderwijs (</a:t>
            </a:r>
            <a:r>
              <a:rPr lang="nl" sz="2400" b="1" dirty="0"/>
              <a:t>2,30</a:t>
            </a:r>
            <a:r>
              <a:rPr lang="nl" sz="2400" b="1" i="0" u="none" strike="noStrike" cap="none" dirty="0">
                <a:solidFill>
                  <a:srgbClr val="000000"/>
                </a:solidFill>
                <a:latin typeface="Arial"/>
                <a:ea typeface="Arial"/>
                <a:cs typeface="Arial"/>
                <a:sym typeface="Arial"/>
              </a:rPr>
              <a:t> min)</a:t>
            </a:r>
            <a:endParaRPr sz="2400" b="1" i="0" u="none" strike="noStrike" cap="none" dirty="0">
              <a:solidFill>
                <a:srgbClr val="000000"/>
              </a:solidFill>
              <a:latin typeface="Arial"/>
              <a:ea typeface="Arial"/>
              <a:cs typeface="Arial"/>
              <a:sym typeface="Arial"/>
            </a:endParaRPr>
          </a:p>
        </p:txBody>
      </p:sp>
      <p:cxnSp>
        <p:nvCxnSpPr>
          <p:cNvPr id="116" name="Google Shape;116;p33"/>
          <p:cNvCxnSpPr/>
          <p:nvPr/>
        </p:nvCxnSpPr>
        <p:spPr>
          <a:xfrm rot="10800000">
            <a:off x="499100" y="787925"/>
            <a:ext cx="1884600" cy="8400"/>
          </a:xfrm>
          <a:prstGeom prst="straightConnector1">
            <a:avLst/>
          </a:prstGeom>
          <a:noFill/>
          <a:ln w="28575" cap="flat" cmpd="sng">
            <a:solidFill>
              <a:srgbClr val="7AAF3F"/>
            </a:solidFill>
            <a:prstDash val="solid"/>
            <a:round/>
            <a:headEnd type="none" w="sm" len="sm"/>
            <a:tailEnd type="none" w="sm" len="sm"/>
          </a:ln>
        </p:spPr>
      </p:cxnSp>
      <p:pic>
        <p:nvPicPr>
          <p:cNvPr id="117" name="Google Shape;117;p33">
            <a:hlinkClick r:id="rId3"/>
          </p:cNvPr>
          <p:cNvPicPr preferRelativeResize="0"/>
          <p:nvPr/>
        </p:nvPicPr>
        <p:blipFill>
          <a:blip r:embed="rId4">
            <a:alphaModFix/>
          </a:blip>
          <a:stretch>
            <a:fillRect/>
          </a:stretch>
        </p:blipFill>
        <p:spPr>
          <a:xfrm>
            <a:off x="499100" y="929750"/>
            <a:ext cx="7118647" cy="4042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1526</Words>
  <Application>Microsoft Office PowerPoint</Application>
  <PresentationFormat>Diavoorstelling (16:9)</PresentationFormat>
  <Paragraphs>159</Paragraphs>
  <Slides>25</Slides>
  <Notes>25</Notes>
  <HiddenSlides>1</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25</vt:i4>
      </vt:variant>
    </vt:vector>
  </HeadingPairs>
  <TitlesOfParts>
    <vt:vector size="31" baseType="lpstr">
      <vt:lpstr>Arial</vt:lpstr>
      <vt:lpstr>Comfortaa</vt:lpstr>
      <vt:lpstr>Oswald</vt:lpstr>
      <vt:lpstr>Oswald Light</vt:lpstr>
      <vt:lpstr>Simple Light</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Basiskenmerken</vt:lpstr>
      <vt:lpstr>PowerPoint-presentatie</vt:lpstr>
      <vt:lpstr>www.voordeshow.be  </vt:lpstr>
      <vt:lpstr>Demo </vt:lpstr>
      <vt:lpstr>Demo: zo ziet het eruit voor de klas</vt:lpstr>
      <vt:lpstr>PowerPoint-presentatie</vt:lpstr>
      <vt:lpstr>Jouw rol</vt:lpstr>
      <vt:lpstr>Tips bij je voorbereiding</vt:lpstr>
      <vt:lpstr>PowerPoint-presentatie</vt:lpstr>
      <vt:lpstr>Voorstellingen</vt:lpstr>
      <vt:lpstr>PowerPoint-presentatie</vt:lpstr>
      <vt:lpstr>Jouw feedback en suggesties</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Evi Gillard</dc:creator>
  <cp:lastModifiedBy>Leen De Winter</cp:lastModifiedBy>
  <cp:revision>3</cp:revision>
  <dcterms:modified xsi:type="dcterms:W3CDTF">2025-03-31T13:54:26Z</dcterms:modified>
</cp:coreProperties>
</file>